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notesMasterIdLst>
    <p:notesMasterId r:id="rId8"/>
  </p:notesMasterIdLst>
  <p:sldIdLst>
    <p:sldId id="257" r:id="rId2"/>
    <p:sldId id="259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E2462A-224E-4C76-8CA1-0779E9DF9563}" type="datetimeFigureOut">
              <a:rPr lang="en-SG" smtClean="0"/>
              <a:t>22/1/2020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B453D-233D-4ECB-BC2D-51834CDA59A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72169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26225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Headquartered</a:t>
            </a:r>
            <a:r>
              <a:rPr lang="en-US" baseline="0" dirty="0" smtClean="0"/>
              <a:t> </a:t>
            </a:r>
            <a:r>
              <a:rPr lang="en-US" dirty="0" smtClean="0"/>
              <a:t>in Sunnyvale,</a:t>
            </a:r>
            <a:r>
              <a:rPr lang="en-US" baseline="0" dirty="0" smtClean="0"/>
              <a:t> CA, Ruckus Wireless was incorporated in 2004 and now has offices worldwide.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After 11 years, Ruckus is now a truly global company with over 56K customers in 196 countries and has had over 100 patents granted over the same time period.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948E6F-1F00-4CE3-8A58-B35B64CFA15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878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26225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Customer accolades are backed by industry</a:t>
            </a:r>
            <a:r>
              <a:rPr lang="en-US" baseline="0" dirty="0" smtClean="0"/>
              <a:t> analysts.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IDC’s </a:t>
            </a:r>
            <a:r>
              <a:rPr lang="en-US" baseline="0" dirty="0" err="1" smtClean="0"/>
              <a:t>MarketScape</a:t>
            </a:r>
            <a:r>
              <a:rPr lang="en-US" baseline="0" dirty="0" smtClean="0"/>
              <a:t> for the WLAN vendor market underscores the fact that Ruckus is one of few WLAN vendors in the top leadership quadrant for the enterprise WLAN market.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Most importantly, IDC hails Ruckus’ strength in RF and antenna technologies – clearly the most important component for reliable, high performing, wireless connectivity.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948E6F-1F00-4CE3-8A58-B35B64CFA15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102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26225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Clr>
                <a:schemeClr val="accent6">
                  <a:lumMod val="40000"/>
                  <a:lumOff val="60000"/>
                </a:schemeClr>
              </a:buClr>
              <a:buFont typeface="Courier New"/>
              <a:buNone/>
            </a:pPr>
            <a:r>
              <a:rPr lang="en-US" dirty="0" smtClean="0"/>
              <a:t>Ruckus</a:t>
            </a:r>
            <a:r>
              <a:rPr lang="en-US" baseline="0" dirty="0" smtClean="0"/>
              <a:t> offers the right platform for your needs, which includes multiple backhaul technologies delivering management to a plethora of indoor and outdoor AP to suit any need.</a:t>
            </a:r>
          </a:p>
          <a:p>
            <a:pPr marL="0" indent="0">
              <a:buClr>
                <a:schemeClr val="accent6">
                  <a:lumMod val="40000"/>
                  <a:lumOff val="60000"/>
                </a:schemeClr>
              </a:buClr>
              <a:buFont typeface="Courier New"/>
              <a:buNone/>
            </a:pPr>
            <a:endParaRPr lang="en-US" baseline="0" dirty="0" smtClean="0"/>
          </a:p>
          <a:p>
            <a:pPr marL="0" indent="0">
              <a:buClr>
                <a:schemeClr val="accent6">
                  <a:lumMod val="40000"/>
                  <a:lumOff val="60000"/>
                </a:schemeClr>
              </a:buClr>
              <a:buFont typeface="Courier New"/>
              <a:buNone/>
            </a:pPr>
            <a:r>
              <a:rPr lang="en-US" baseline="0" dirty="0" smtClean="0"/>
              <a:t>The management platforms include either on premise hardware or virtual or cloud platforms.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948E6F-1F00-4CE3-8A58-B35B64CFA15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187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26225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lnSpc>
                <a:spcPts val="1800"/>
              </a:lnSpc>
              <a:spcBef>
                <a:spcPts val="0"/>
              </a:spcBef>
              <a:spcAft>
                <a:spcPts val="150"/>
              </a:spcAft>
              <a:buFont typeface="Arial" charset="0"/>
              <a:buChar char="•"/>
            </a:pPr>
            <a:r>
              <a:rPr lang="en-US" sz="900" dirty="0" smtClean="0">
                <a:latin typeface="Arial"/>
                <a:ea typeface="MS PGothic" charset="0"/>
                <a:cs typeface="Arial"/>
              </a:rPr>
              <a:t>Standalone or centrally-managed APs</a:t>
            </a:r>
          </a:p>
          <a:p>
            <a:pPr marL="171450" indent="-171450">
              <a:lnSpc>
                <a:spcPts val="1800"/>
              </a:lnSpc>
              <a:spcBef>
                <a:spcPts val="0"/>
              </a:spcBef>
              <a:spcAft>
                <a:spcPts val="150"/>
              </a:spcAft>
              <a:buFont typeface="Arial" charset="0"/>
              <a:buChar char="•"/>
            </a:pPr>
            <a:r>
              <a:rPr lang="en-US" sz="900" dirty="0" smtClean="0">
                <a:latin typeface="Arial"/>
                <a:ea typeface="MS PGothic" charset="0"/>
                <a:cs typeface="Arial"/>
              </a:rPr>
              <a:t>Mesh or hardwire mesh APs</a:t>
            </a:r>
          </a:p>
          <a:p>
            <a:pPr marL="171450" indent="-171450">
              <a:lnSpc>
                <a:spcPts val="1800"/>
              </a:lnSpc>
              <a:spcBef>
                <a:spcPts val="0"/>
              </a:spcBef>
              <a:spcAft>
                <a:spcPts val="150"/>
              </a:spcAft>
              <a:buFont typeface="Arial" charset="0"/>
              <a:buChar char="•"/>
            </a:pPr>
            <a:r>
              <a:rPr lang="en-US" sz="900" dirty="0" smtClean="0">
                <a:latin typeface="Arial"/>
                <a:ea typeface="MS PGothic" charset="0"/>
                <a:cs typeface="Arial"/>
              </a:rPr>
              <a:t>Option for centralized or remote controllers</a:t>
            </a:r>
          </a:p>
          <a:p>
            <a:pPr marL="171450" indent="-171450">
              <a:lnSpc>
                <a:spcPts val="1800"/>
              </a:lnSpc>
              <a:spcBef>
                <a:spcPts val="0"/>
              </a:spcBef>
              <a:spcAft>
                <a:spcPts val="150"/>
              </a:spcAft>
              <a:buFont typeface="Arial" charset="0"/>
              <a:buChar char="•"/>
            </a:pPr>
            <a:r>
              <a:rPr lang="en-US" sz="900" dirty="0" smtClean="0">
                <a:latin typeface="Arial"/>
                <a:ea typeface="MS PGothic" charset="0"/>
                <a:cs typeface="Arial"/>
              </a:rPr>
              <a:t>Remote Wi-Fi management over WAN</a:t>
            </a:r>
          </a:p>
          <a:p>
            <a:pPr marL="171450" indent="-171450">
              <a:lnSpc>
                <a:spcPts val="1800"/>
              </a:lnSpc>
              <a:spcBef>
                <a:spcPts val="0"/>
              </a:spcBef>
              <a:spcAft>
                <a:spcPts val="150"/>
              </a:spcAft>
              <a:buFont typeface="Arial" charset="0"/>
              <a:buChar char="•"/>
            </a:pPr>
            <a:r>
              <a:rPr lang="en-US" sz="900" dirty="0" smtClean="0">
                <a:latin typeface="Arial"/>
                <a:ea typeface="MS PGothic" charset="0"/>
                <a:cs typeface="Arial"/>
              </a:rPr>
              <a:t>Seamless integration with security services</a:t>
            </a:r>
          </a:p>
          <a:p>
            <a:pPr marL="171450" indent="-171450">
              <a:lnSpc>
                <a:spcPts val="1800"/>
              </a:lnSpc>
              <a:spcBef>
                <a:spcPts val="0"/>
              </a:spcBef>
              <a:spcAft>
                <a:spcPts val="150"/>
              </a:spcAft>
              <a:buFont typeface="Arial" charset="0"/>
              <a:buChar char="•"/>
            </a:pPr>
            <a:r>
              <a:rPr lang="en-US" sz="900" dirty="0" smtClean="0">
                <a:latin typeface="Arial"/>
                <a:ea typeface="MS PGothic" charset="0"/>
                <a:cs typeface="Arial"/>
              </a:rPr>
              <a:t>Distributed controller-less data flow for APs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584F5-A88C-48F6-84A6-411BCBCDFBE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877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26225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948E6F-1F00-4CE3-8A58-B35B64CFA15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436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0B23-C7E4-4E85-B1EA-1CE17B181E4B}" type="datetimeFigureOut">
              <a:rPr lang="en-SG" smtClean="0"/>
              <a:t>22/1/2020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EB17964-7E5C-440E-8500-528113EF19B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82887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0B23-C7E4-4E85-B1EA-1CE17B181E4B}" type="datetimeFigureOut">
              <a:rPr lang="en-SG" smtClean="0"/>
              <a:t>22/1/2020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7964-7E5C-440E-8500-528113EF19B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56929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0B23-C7E4-4E85-B1EA-1CE17B181E4B}" type="datetimeFigureOut">
              <a:rPr lang="en-SG" smtClean="0"/>
              <a:t>22/1/2020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EB17964-7E5C-440E-8500-528113EF19B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79973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0B23-C7E4-4E85-B1EA-1CE17B181E4B}" type="datetimeFigureOut">
              <a:rPr lang="en-SG" smtClean="0"/>
              <a:t>22/1/2020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EB17964-7E5C-440E-8500-528113EF19B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93927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0B23-C7E4-4E85-B1EA-1CE17B181E4B}" type="datetimeFigureOut">
              <a:rPr lang="en-SG" smtClean="0"/>
              <a:t>22/1/2020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EB17964-7E5C-440E-8500-528113EF19B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2929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0B23-C7E4-4E85-B1EA-1CE17B181E4B}" type="datetimeFigureOut">
              <a:rPr lang="en-SG" smtClean="0"/>
              <a:t>22/1/2020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7964-7E5C-440E-8500-528113EF19B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38263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0B23-C7E4-4E85-B1EA-1CE17B181E4B}" type="datetimeFigureOut">
              <a:rPr lang="en-SG" smtClean="0"/>
              <a:t>22/1/2020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7964-7E5C-440E-8500-528113EF19B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77489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0B23-C7E4-4E85-B1EA-1CE17B181E4B}" type="datetimeFigureOut">
              <a:rPr lang="en-SG" smtClean="0"/>
              <a:t>22/1/2020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7964-7E5C-440E-8500-528113EF19B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85952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0B23-C7E4-4E85-B1EA-1CE17B181E4B}" type="datetimeFigureOut">
              <a:rPr lang="en-SG" smtClean="0"/>
              <a:t>22/1/2020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EB17964-7E5C-440E-8500-528113EF19B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86979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0B23-C7E4-4E85-B1EA-1CE17B181E4B}" type="datetimeFigureOut">
              <a:rPr lang="en-SG" smtClean="0"/>
              <a:t>22/1/2020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EB17964-7E5C-440E-8500-528113EF19B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591037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0B23-C7E4-4E85-B1EA-1CE17B181E4B}" type="datetimeFigureOut">
              <a:rPr lang="en-SG" smtClean="0"/>
              <a:t>22/1/2020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EB17964-7E5C-440E-8500-528113EF19BB}" type="slidenum">
              <a:rPr lang="en-SG" smtClean="0"/>
              <a:t>‹#›</a:t>
            </a:fld>
            <a:endParaRPr lang="en-SG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34152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0B23-C7E4-4E85-B1EA-1CE17B181E4B}" type="datetimeFigureOut">
              <a:rPr lang="en-SG" smtClean="0"/>
              <a:t>22/1/2020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EB17964-7E5C-440E-8500-528113EF19B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484167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0B23-C7E4-4E85-B1EA-1CE17B181E4B}" type="datetimeFigureOut">
              <a:rPr lang="en-SG" smtClean="0"/>
              <a:t>22/1/2020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EB17964-7E5C-440E-8500-528113EF19BB}" type="slidenum">
              <a:rPr lang="en-SG" smtClean="0"/>
              <a:t>‹#›</a:t>
            </a:fld>
            <a:endParaRPr lang="en-SG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777552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0B23-C7E4-4E85-B1EA-1CE17B181E4B}" type="datetimeFigureOut">
              <a:rPr lang="en-SG" smtClean="0"/>
              <a:t>22/1/2020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EB17964-7E5C-440E-8500-528113EF19B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760323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0B23-C7E4-4E85-B1EA-1CE17B181E4B}" type="datetimeFigureOut">
              <a:rPr lang="en-SG" smtClean="0"/>
              <a:t>22/1/2020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7964-7E5C-440E-8500-528113EF19B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5948431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0B23-C7E4-4E85-B1EA-1CE17B181E4B}" type="datetimeFigureOut">
              <a:rPr lang="en-SG" smtClean="0"/>
              <a:t>22/1/2020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7964-7E5C-440E-8500-528113EF19B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34859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F0B23-C7E4-4E85-B1EA-1CE17B181E4B}" type="datetimeFigureOut">
              <a:rPr lang="en-SG" smtClean="0"/>
              <a:t>22/1/2020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EB17964-7E5C-440E-8500-528113EF19B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1340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4097338" y="3733800"/>
            <a:ext cx="8094662" cy="1011238"/>
          </a:xfrm>
        </p:spPr>
        <p:txBody>
          <a:bodyPr/>
          <a:lstStyle/>
          <a:p>
            <a:r>
              <a:rPr lang="en-US" sz="3500" spc="-1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Ruckus Access Points</a:t>
            </a:r>
            <a:endParaRPr lang="en-US" sz="3600" spc="-1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4489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uckus-building-Java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1433" y="2102122"/>
            <a:ext cx="5867400" cy="4130649"/>
          </a:xfrm>
          <a:prstGeom prst="roundRect">
            <a:avLst>
              <a:gd name="adj" fmla="val 7648"/>
            </a:avLst>
          </a:prstGeom>
          <a:ln>
            <a:noFill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F62BCC59-8EC1-BA46-854B-5FD0FEC4523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3279775" y="623888"/>
            <a:ext cx="8912225" cy="1281112"/>
          </a:xfrm>
        </p:spPr>
        <p:txBody>
          <a:bodyPr/>
          <a:lstStyle/>
          <a:p>
            <a:r>
              <a:rPr lang="en-US" dirty="0"/>
              <a:t>Fast and Fierce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936708" y="1381344"/>
            <a:ext cx="8674173" cy="1949692"/>
            <a:chOff x="550132" y="1328429"/>
            <a:chExt cx="11562552" cy="1949692"/>
          </a:xfrm>
        </p:grpSpPr>
        <p:sp>
          <p:nvSpPr>
            <p:cNvPr id="59" name="Round Same Side Corner Rectangle 58"/>
            <p:cNvSpPr/>
            <p:nvPr/>
          </p:nvSpPr>
          <p:spPr>
            <a:xfrm rot="5400000" flipH="1">
              <a:off x="9883592" y="632582"/>
              <a:ext cx="1156317" cy="2562040"/>
            </a:xfrm>
            <a:prstGeom prst="round2SameRect">
              <a:avLst/>
            </a:prstGeom>
            <a:gradFill flip="none" rotWithShape="1">
              <a:gsLst>
                <a:gs pos="0">
                  <a:srgbClr val="C33600"/>
                </a:gs>
                <a:gs pos="100000">
                  <a:schemeClr val="accent2"/>
                </a:gs>
              </a:gsLst>
              <a:lin ang="0" scaled="0"/>
              <a:tileRect/>
            </a:gradFill>
            <a:ln w="9525" cap="flat" cmpd="sng" algn="ctr">
              <a:solidFill>
                <a:srgbClr val="C33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 dirty="0" err="1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6312833" y="1335443"/>
              <a:ext cx="2562042" cy="1156317"/>
            </a:xfrm>
            <a:prstGeom prst="rect">
              <a:avLst/>
            </a:prstGeom>
            <a:gradFill flip="none" rotWithShape="1">
              <a:gsLst>
                <a:gs pos="0">
                  <a:srgbClr val="C33600"/>
                </a:gs>
                <a:gs pos="100000">
                  <a:schemeClr val="accent2"/>
                </a:gs>
              </a:gsLst>
              <a:lin ang="16200000" scaled="0"/>
              <a:tileRect/>
            </a:gradFill>
            <a:ln w="9525" cap="flat" cmpd="sng" algn="ctr">
              <a:solidFill>
                <a:srgbClr val="C33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 dirty="0" err="1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53" name="Round Same Side Corner Rectangle 52"/>
            <p:cNvSpPr/>
            <p:nvPr/>
          </p:nvSpPr>
          <p:spPr>
            <a:xfrm rot="16200000">
              <a:off x="1279897" y="632582"/>
              <a:ext cx="1156317" cy="2562040"/>
            </a:xfrm>
            <a:prstGeom prst="round2SameRect">
              <a:avLst/>
            </a:prstGeom>
            <a:gradFill flip="none" rotWithShape="1">
              <a:gsLst>
                <a:gs pos="0">
                  <a:srgbClr val="C33600"/>
                </a:gs>
                <a:gs pos="100000">
                  <a:srgbClr val="F07800"/>
                </a:gs>
              </a:gsLst>
              <a:lin ang="0" scaled="0"/>
              <a:tileRect/>
            </a:gradFill>
            <a:ln w="9525" cap="flat" cmpd="sng" algn="ctr">
              <a:solidFill>
                <a:srgbClr val="C33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 dirty="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29" name="Freeform 17"/>
            <p:cNvSpPr>
              <a:spLocks/>
            </p:cNvSpPr>
            <p:nvPr/>
          </p:nvSpPr>
          <p:spPr bwMode="auto">
            <a:xfrm>
              <a:off x="8709347" y="1328429"/>
              <a:ext cx="478832" cy="1949692"/>
            </a:xfrm>
            <a:custGeom>
              <a:avLst/>
              <a:gdLst/>
              <a:ahLst/>
              <a:cxnLst>
                <a:cxn ang="0">
                  <a:pos x="209" y="509"/>
                </a:cxn>
                <a:cxn ang="0">
                  <a:pos x="0" y="851"/>
                </a:cxn>
                <a:cxn ang="0">
                  <a:pos x="0" y="490"/>
                </a:cxn>
                <a:cxn ang="0">
                  <a:pos x="209" y="0"/>
                </a:cxn>
                <a:cxn ang="0">
                  <a:pos x="209" y="509"/>
                </a:cxn>
              </a:cxnLst>
              <a:rect l="0" t="0" r="r" b="b"/>
              <a:pathLst>
                <a:path w="209" h="851">
                  <a:moveTo>
                    <a:pt x="209" y="509"/>
                  </a:moveTo>
                  <a:lnTo>
                    <a:pt x="0" y="851"/>
                  </a:lnTo>
                  <a:lnTo>
                    <a:pt x="0" y="490"/>
                  </a:lnTo>
                  <a:lnTo>
                    <a:pt x="209" y="0"/>
                  </a:lnTo>
                  <a:lnTo>
                    <a:pt x="209" y="509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68B1F">
                    <a:shade val="30000"/>
                    <a:satMod val="115000"/>
                    <a:alpha val="0"/>
                  </a:srgbClr>
                </a:gs>
                <a:gs pos="0">
                  <a:srgbClr val="C33600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Freeform 18"/>
            <p:cNvSpPr>
              <a:spLocks/>
            </p:cNvSpPr>
            <p:nvPr/>
          </p:nvSpPr>
          <p:spPr bwMode="auto">
            <a:xfrm>
              <a:off x="6163981" y="1328429"/>
              <a:ext cx="148920" cy="1949692"/>
            </a:xfrm>
            <a:custGeom>
              <a:avLst/>
              <a:gdLst/>
              <a:ahLst/>
              <a:cxnLst>
                <a:cxn ang="0">
                  <a:pos x="65" y="509"/>
                </a:cxn>
                <a:cxn ang="0">
                  <a:pos x="0" y="851"/>
                </a:cxn>
                <a:cxn ang="0">
                  <a:pos x="0" y="490"/>
                </a:cxn>
                <a:cxn ang="0">
                  <a:pos x="65" y="0"/>
                </a:cxn>
                <a:cxn ang="0">
                  <a:pos x="65" y="509"/>
                </a:cxn>
              </a:cxnLst>
              <a:rect l="0" t="0" r="r" b="b"/>
              <a:pathLst>
                <a:path w="65" h="851">
                  <a:moveTo>
                    <a:pt x="65" y="509"/>
                  </a:moveTo>
                  <a:lnTo>
                    <a:pt x="0" y="851"/>
                  </a:lnTo>
                  <a:lnTo>
                    <a:pt x="0" y="490"/>
                  </a:lnTo>
                  <a:lnTo>
                    <a:pt x="65" y="0"/>
                  </a:lnTo>
                  <a:lnTo>
                    <a:pt x="65" y="509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68B1F">
                    <a:shade val="30000"/>
                    <a:satMod val="115000"/>
                    <a:alpha val="0"/>
                  </a:srgbClr>
                </a:gs>
                <a:gs pos="0">
                  <a:srgbClr val="C33600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Freeform 19"/>
            <p:cNvSpPr>
              <a:spLocks/>
            </p:cNvSpPr>
            <p:nvPr/>
          </p:nvSpPr>
          <p:spPr bwMode="auto">
            <a:xfrm>
              <a:off x="3135201" y="1328429"/>
              <a:ext cx="481122" cy="1949692"/>
            </a:xfrm>
            <a:custGeom>
              <a:avLst/>
              <a:gdLst/>
              <a:ahLst/>
              <a:cxnLst>
                <a:cxn ang="0">
                  <a:pos x="0" y="509"/>
                </a:cxn>
                <a:cxn ang="0">
                  <a:pos x="210" y="851"/>
                </a:cxn>
                <a:cxn ang="0">
                  <a:pos x="210" y="490"/>
                </a:cxn>
                <a:cxn ang="0">
                  <a:pos x="0" y="0"/>
                </a:cxn>
                <a:cxn ang="0">
                  <a:pos x="0" y="509"/>
                </a:cxn>
              </a:cxnLst>
              <a:rect l="0" t="0" r="r" b="b"/>
              <a:pathLst>
                <a:path w="210" h="851">
                  <a:moveTo>
                    <a:pt x="0" y="509"/>
                  </a:moveTo>
                  <a:lnTo>
                    <a:pt x="210" y="851"/>
                  </a:lnTo>
                  <a:lnTo>
                    <a:pt x="210" y="490"/>
                  </a:lnTo>
                  <a:lnTo>
                    <a:pt x="0" y="0"/>
                  </a:lnTo>
                  <a:lnTo>
                    <a:pt x="0" y="50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68B1F">
                    <a:shade val="30000"/>
                    <a:satMod val="115000"/>
                    <a:alpha val="0"/>
                  </a:srgbClr>
                </a:gs>
                <a:gs pos="100000">
                  <a:srgbClr val="C33600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Freeform 20"/>
            <p:cNvSpPr>
              <a:spLocks/>
            </p:cNvSpPr>
            <p:nvPr/>
          </p:nvSpPr>
          <p:spPr bwMode="auto">
            <a:xfrm>
              <a:off x="6010480" y="1328429"/>
              <a:ext cx="153502" cy="1949692"/>
            </a:xfrm>
            <a:custGeom>
              <a:avLst/>
              <a:gdLst/>
              <a:ahLst/>
              <a:cxnLst>
                <a:cxn ang="0">
                  <a:pos x="0" y="509"/>
                </a:cxn>
                <a:cxn ang="0">
                  <a:pos x="67" y="851"/>
                </a:cxn>
                <a:cxn ang="0">
                  <a:pos x="67" y="490"/>
                </a:cxn>
                <a:cxn ang="0">
                  <a:pos x="0" y="0"/>
                </a:cxn>
                <a:cxn ang="0">
                  <a:pos x="0" y="509"/>
                </a:cxn>
              </a:cxnLst>
              <a:rect l="0" t="0" r="r" b="b"/>
              <a:pathLst>
                <a:path w="67" h="851">
                  <a:moveTo>
                    <a:pt x="0" y="509"/>
                  </a:moveTo>
                  <a:lnTo>
                    <a:pt x="67" y="851"/>
                  </a:lnTo>
                  <a:lnTo>
                    <a:pt x="67" y="490"/>
                  </a:lnTo>
                  <a:lnTo>
                    <a:pt x="0" y="0"/>
                  </a:lnTo>
                  <a:lnTo>
                    <a:pt x="0" y="50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68B1F">
                    <a:shade val="30000"/>
                    <a:satMod val="115000"/>
                    <a:alpha val="0"/>
                  </a:srgbClr>
                </a:gs>
                <a:gs pos="100000">
                  <a:srgbClr val="C33600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 26"/>
            <p:cNvSpPr>
              <a:spLocks/>
            </p:cNvSpPr>
            <p:nvPr/>
          </p:nvSpPr>
          <p:spPr bwMode="auto">
            <a:xfrm>
              <a:off x="8709347" y="2473959"/>
              <a:ext cx="2937138" cy="804162"/>
            </a:xfrm>
            <a:custGeom>
              <a:avLst/>
              <a:gdLst/>
              <a:ahLst/>
              <a:cxnLst>
                <a:cxn ang="0">
                  <a:pos x="523" y="4"/>
                </a:cxn>
                <a:cxn ang="0">
                  <a:pos x="90" y="4"/>
                </a:cxn>
                <a:cxn ang="0">
                  <a:pos x="0" y="150"/>
                </a:cxn>
                <a:cxn ang="0">
                  <a:pos x="294" y="150"/>
                </a:cxn>
                <a:cxn ang="0">
                  <a:pos x="551" y="0"/>
                </a:cxn>
                <a:cxn ang="0">
                  <a:pos x="534" y="4"/>
                </a:cxn>
                <a:cxn ang="0">
                  <a:pos x="523" y="4"/>
                </a:cxn>
              </a:cxnLst>
              <a:rect l="0" t="0" r="r" b="b"/>
              <a:pathLst>
                <a:path w="551" h="150">
                  <a:moveTo>
                    <a:pt x="523" y="4"/>
                  </a:moveTo>
                  <a:cubicBezTo>
                    <a:pt x="90" y="4"/>
                    <a:pt x="90" y="4"/>
                    <a:pt x="90" y="4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294" y="150"/>
                    <a:pt x="294" y="150"/>
                    <a:pt x="294" y="150"/>
                  </a:cubicBezTo>
                  <a:cubicBezTo>
                    <a:pt x="551" y="0"/>
                    <a:pt x="551" y="0"/>
                    <a:pt x="551" y="0"/>
                  </a:cubicBezTo>
                  <a:cubicBezTo>
                    <a:pt x="546" y="3"/>
                    <a:pt x="540" y="4"/>
                    <a:pt x="534" y="4"/>
                  </a:cubicBezTo>
                  <a:lnTo>
                    <a:pt x="523" y="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68B1F">
                    <a:shade val="30000"/>
                    <a:satMod val="115000"/>
                    <a:alpha val="0"/>
                  </a:srgbClr>
                </a:gs>
                <a:gs pos="50000">
                  <a:srgbClr val="C33600">
                    <a:alpha val="30000"/>
                  </a:srgbClr>
                </a:gs>
                <a:gs pos="100000">
                  <a:srgbClr val="7F2300"/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Freeform 27"/>
            <p:cNvSpPr>
              <a:spLocks/>
            </p:cNvSpPr>
            <p:nvPr/>
          </p:nvSpPr>
          <p:spPr bwMode="auto">
            <a:xfrm>
              <a:off x="3439911" y="2494579"/>
              <a:ext cx="2724070" cy="783542"/>
            </a:xfrm>
            <a:custGeom>
              <a:avLst/>
              <a:gdLst/>
              <a:ahLst/>
              <a:cxnLst>
                <a:cxn ang="0">
                  <a:pos x="1122" y="0"/>
                </a:cxn>
                <a:cxn ang="0">
                  <a:pos x="0" y="0"/>
                </a:cxn>
                <a:cxn ang="0">
                  <a:pos x="209" y="342"/>
                </a:cxn>
                <a:cxn ang="0">
                  <a:pos x="1189" y="342"/>
                </a:cxn>
                <a:cxn ang="0">
                  <a:pos x="1122" y="0"/>
                </a:cxn>
              </a:cxnLst>
              <a:rect l="0" t="0" r="r" b="b"/>
              <a:pathLst>
                <a:path w="1189" h="342">
                  <a:moveTo>
                    <a:pt x="1122" y="0"/>
                  </a:moveTo>
                  <a:lnTo>
                    <a:pt x="0" y="0"/>
                  </a:lnTo>
                  <a:lnTo>
                    <a:pt x="209" y="342"/>
                  </a:lnTo>
                  <a:lnTo>
                    <a:pt x="1189" y="342"/>
                  </a:lnTo>
                  <a:lnTo>
                    <a:pt x="1122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68B1F">
                    <a:shade val="30000"/>
                    <a:satMod val="115000"/>
                    <a:alpha val="0"/>
                  </a:srgbClr>
                </a:gs>
                <a:gs pos="50000">
                  <a:srgbClr val="C33600">
                    <a:alpha val="30000"/>
                  </a:srgbClr>
                </a:gs>
                <a:gs pos="100000">
                  <a:srgbClr val="7F2300"/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 25"/>
            <p:cNvSpPr>
              <a:spLocks/>
            </p:cNvSpPr>
            <p:nvPr/>
          </p:nvSpPr>
          <p:spPr bwMode="auto">
            <a:xfrm>
              <a:off x="6163981" y="2494579"/>
              <a:ext cx="2719488" cy="783542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1187" y="0"/>
                </a:cxn>
                <a:cxn ang="0">
                  <a:pos x="978" y="342"/>
                </a:cxn>
                <a:cxn ang="0">
                  <a:pos x="0" y="342"/>
                </a:cxn>
                <a:cxn ang="0">
                  <a:pos x="65" y="0"/>
                </a:cxn>
              </a:cxnLst>
              <a:rect l="0" t="0" r="r" b="b"/>
              <a:pathLst>
                <a:path w="1187" h="342">
                  <a:moveTo>
                    <a:pt x="65" y="0"/>
                  </a:moveTo>
                  <a:lnTo>
                    <a:pt x="1187" y="0"/>
                  </a:lnTo>
                  <a:lnTo>
                    <a:pt x="978" y="342"/>
                  </a:lnTo>
                  <a:lnTo>
                    <a:pt x="0" y="342"/>
                  </a:lnTo>
                  <a:lnTo>
                    <a:pt x="6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68B1F">
                    <a:shade val="30000"/>
                    <a:satMod val="115000"/>
                    <a:alpha val="0"/>
                  </a:srgbClr>
                </a:gs>
                <a:gs pos="50000">
                  <a:srgbClr val="C33600">
                    <a:alpha val="30000"/>
                  </a:srgbClr>
                </a:gs>
                <a:gs pos="100000">
                  <a:srgbClr val="7F2300"/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 28"/>
            <p:cNvSpPr>
              <a:spLocks/>
            </p:cNvSpPr>
            <p:nvPr/>
          </p:nvSpPr>
          <p:spPr bwMode="auto">
            <a:xfrm>
              <a:off x="676894" y="2473959"/>
              <a:ext cx="2939429" cy="804162"/>
            </a:xfrm>
            <a:custGeom>
              <a:avLst/>
              <a:gdLst/>
              <a:ahLst/>
              <a:cxnLst>
                <a:cxn ang="0">
                  <a:pos x="29" y="4"/>
                </a:cxn>
                <a:cxn ang="0">
                  <a:pos x="461" y="4"/>
                </a:cxn>
                <a:cxn ang="0">
                  <a:pos x="551" y="150"/>
                </a:cxn>
                <a:cxn ang="0">
                  <a:pos x="257" y="150"/>
                </a:cxn>
                <a:cxn ang="0">
                  <a:pos x="0" y="0"/>
                </a:cxn>
                <a:cxn ang="0">
                  <a:pos x="17" y="4"/>
                </a:cxn>
                <a:cxn ang="0">
                  <a:pos x="29" y="4"/>
                </a:cxn>
              </a:cxnLst>
              <a:rect l="0" t="0" r="r" b="b"/>
              <a:pathLst>
                <a:path w="551" h="150">
                  <a:moveTo>
                    <a:pt x="29" y="4"/>
                  </a:moveTo>
                  <a:cubicBezTo>
                    <a:pt x="461" y="4"/>
                    <a:pt x="461" y="4"/>
                    <a:pt x="461" y="4"/>
                  </a:cubicBezTo>
                  <a:cubicBezTo>
                    <a:pt x="551" y="150"/>
                    <a:pt x="551" y="150"/>
                    <a:pt x="551" y="150"/>
                  </a:cubicBezTo>
                  <a:cubicBezTo>
                    <a:pt x="257" y="150"/>
                    <a:pt x="257" y="150"/>
                    <a:pt x="257" y="15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3"/>
                    <a:pt x="11" y="4"/>
                    <a:pt x="17" y="4"/>
                  </a:cubicBezTo>
                  <a:lnTo>
                    <a:pt x="29" y="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68B1F">
                    <a:shade val="30000"/>
                    <a:satMod val="115000"/>
                    <a:alpha val="0"/>
                  </a:srgbClr>
                </a:gs>
                <a:gs pos="50000">
                  <a:srgbClr val="C33600">
                    <a:alpha val="30000"/>
                  </a:srgbClr>
                </a:gs>
                <a:gs pos="100000">
                  <a:srgbClr val="7F2300"/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444935" y="1335443"/>
              <a:ext cx="2562042" cy="1156317"/>
            </a:xfrm>
            <a:prstGeom prst="rect">
              <a:avLst/>
            </a:prstGeom>
            <a:gradFill flip="none" rotWithShape="1">
              <a:gsLst>
                <a:gs pos="0">
                  <a:srgbClr val="C33600"/>
                </a:gs>
                <a:gs pos="100000">
                  <a:schemeClr val="accent2"/>
                </a:gs>
              </a:gsLst>
              <a:lin ang="16200000" scaled="0"/>
              <a:tileRect/>
            </a:gradFill>
            <a:ln w="9525" cap="flat" cmpd="sng" algn="ctr">
              <a:solidFill>
                <a:srgbClr val="C33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 dirty="0" err="1">
                <a:solidFill>
                  <a:schemeClr val="bg1"/>
                </a:solidFill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051206" y="1391081"/>
              <a:ext cx="1613698" cy="7940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100" b="1" dirty="0">
                  <a:solidFill>
                    <a:schemeClr val="bg1"/>
                  </a:solidFill>
                  <a:latin typeface="Arial"/>
                  <a:ea typeface="ＭＳ Ｐゴシック"/>
                </a:rPr>
                <a:t>Formed</a:t>
              </a:r>
            </a:p>
            <a:p>
              <a:pPr algn="ctr">
                <a:lnSpc>
                  <a:spcPct val="80000"/>
                </a:lnSpc>
              </a:pPr>
              <a:r>
                <a:rPr lang="en-US" sz="3600" b="1" dirty="0">
                  <a:solidFill>
                    <a:schemeClr val="bg1"/>
                  </a:solidFill>
                  <a:latin typeface="Arial"/>
                  <a:ea typeface="ＭＳ Ｐゴシック"/>
                </a:rPr>
                <a:t>2004</a:t>
              </a:r>
              <a:endParaRPr lang="en-US" sz="3600" dirty="0">
                <a:solidFill>
                  <a:schemeClr val="bg1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50132" y="2053694"/>
              <a:ext cx="2615848" cy="3831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100" dirty="0">
                  <a:solidFill>
                    <a:schemeClr val="bg1"/>
                  </a:solidFill>
                  <a:latin typeface="Arial"/>
                  <a:ea typeface="ＭＳ Ｐゴシック"/>
                </a:rPr>
                <a:t>Sunnyvale, CA</a:t>
              </a:r>
              <a:endParaRPr lang="en-US" sz="3600" dirty="0">
                <a:solidFill>
                  <a:schemeClr val="bg1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357135" y="1439461"/>
              <a:ext cx="2737644" cy="9371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100" b="1" dirty="0">
                  <a:solidFill>
                    <a:srgbClr val="FFFFFF"/>
                  </a:solidFill>
                  <a:latin typeface="Arial"/>
                  <a:ea typeface="ＭＳ Ｐゴシック"/>
                </a:rPr>
                <a:t>Customers</a:t>
              </a:r>
            </a:p>
            <a:p>
              <a:pPr lvl="0" algn="ctr">
                <a:lnSpc>
                  <a:spcPct val="90000"/>
                </a:lnSpc>
              </a:pPr>
              <a:r>
                <a:rPr lang="en-US" sz="4000" b="1" dirty="0">
                  <a:solidFill>
                    <a:srgbClr val="FFFFFF"/>
                  </a:solidFill>
                  <a:latin typeface="Arial"/>
                  <a:ea typeface="ＭＳ Ｐゴシック"/>
                </a:rPr>
                <a:t>61,000</a:t>
              </a:r>
              <a:r>
                <a:rPr lang="en-US" sz="4000" b="1" dirty="0">
                  <a:solidFill>
                    <a:srgbClr val="FFFFFF"/>
                  </a:solidFill>
                  <a:latin typeface="Arial"/>
                  <a:ea typeface="ＭＳ Ｐゴシック"/>
                </a:rPr>
                <a:t>+</a:t>
              </a:r>
              <a:endParaRPr lang="en-US" sz="4000" dirty="0">
                <a:solidFill>
                  <a:srgbClr val="FFFFFF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6633157" y="1439461"/>
              <a:ext cx="1921394" cy="9371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100" b="1" dirty="0">
                  <a:solidFill>
                    <a:srgbClr val="FFFFFF"/>
                  </a:solidFill>
                  <a:latin typeface="Arial"/>
                  <a:ea typeface="ＭＳ Ｐゴシック"/>
                </a:rPr>
                <a:t>Countries</a:t>
              </a:r>
              <a:endParaRPr lang="en-US" sz="2100" b="1" dirty="0">
                <a:solidFill>
                  <a:srgbClr val="FFFFFF"/>
                </a:solidFill>
                <a:latin typeface="Arial"/>
                <a:ea typeface="ＭＳ Ｐゴシック"/>
              </a:endParaRPr>
            </a:p>
            <a:p>
              <a:pPr lvl="0" algn="ctr">
                <a:lnSpc>
                  <a:spcPct val="90000"/>
                </a:lnSpc>
              </a:pPr>
              <a:r>
                <a:rPr lang="en-US" sz="4000" b="1" dirty="0">
                  <a:solidFill>
                    <a:srgbClr val="FFFFFF"/>
                  </a:solidFill>
                  <a:latin typeface="Arial"/>
                  <a:ea typeface="ＭＳ Ｐゴシック"/>
                </a:rPr>
                <a:t>196</a:t>
              </a:r>
              <a:endParaRPr lang="en-US" sz="4000" dirty="0">
                <a:solidFill>
                  <a:srgbClr val="FFFFFF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840846" y="1439461"/>
              <a:ext cx="3271838" cy="9371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100" b="1" dirty="0">
                  <a:solidFill>
                    <a:srgbClr val="FFFFFF"/>
                  </a:solidFill>
                  <a:latin typeface="Arial"/>
                  <a:ea typeface="ＭＳ Ｐゴシック"/>
                </a:rPr>
                <a:t>Patents</a:t>
              </a:r>
            </a:p>
            <a:p>
              <a:pPr algn="ctr">
                <a:lnSpc>
                  <a:spcPct val="90000"/>
                </a:lnSpc>
              </a:pPr>
              <a:r>
                <a:rPr lang="en-US" sz="4000" b="1" dirty="0">
                  <a:solidFill>
                    <a:srgbClr val="FFFFFF"/>
                  </a:solidFill>
                  <a:latin typeface="Arial"/>
                  <a:ea typeface="ＭＳ Ｐゴシック"/>
                </a:rPr>
                <a:t>100+ </a:t>
              </a:r>
              <a:r>
                <a:rPr lang="en-US" sz="2100" dirty="0">
                  <a:solidFill>
                    <a:srgbClr val="FFFFFF"/>
                  </a:solidFill>
                  <a:latin typeface="Arial"/>
                  <a:ea typeface="ＭＳ Ｐゴシック"/>
                </a:rPr>
                <a:t>Granted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897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/>
          <p:cNvSpPr/>
          <p:nvPr/>
        </p:nvSpPr>
        <p:spPr bwMode="auto">
          <a:xfrm rot="5400000">
            <a:off x="6357502" y="1914535"/>
            <a:ext cx="3914609" cy="3936514"/>
          </a:xfrm>
          <a:prstGeom prst="rect">
            <a:avLst/>
          </a:prstGeom>
          <a:gradFill flip="none" rotWithShape="1">
            <a:gsLst>
              <a:gs pos="0">
                <a:srgbClr val="59B7D9">
                  <a:gamma/>
                  <a:shade val="46275"/>
                  <a:invGamma/>
                  <a:alpha val="0"/>
                </a:srgbClr>
              </a:gs>
              <a:gs pos="50000">
                <a:schemeClr val="accent1">
                  <a:alpha val="15000"/>
                </a:schemeClr>
              </a:gs>
              <a:gs pos="100000">
                <a:srgbClr val="59B7D9">
                  <a:gamma/>
                  <a:shade val="46275"/>
                  <a:invGamma/>
                  <a:alpha val="0"/>
                </a:srgbClr>
              </a:gs>
            </a:gsLst>
            <a:lin ang="5400000" scaled="1"/>
            <a:tileRect/>
          </a:gradFill>
          <a:ln w="9525" cap="flat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accent1"/>
                </a:gs>
              </a:gsLst>
              <a:lin ang="16200000" scaled="0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82124" tIns="41061" rIns="82124" bIns="41061" anchor="ctr"/>
          <a:lstStyle/>
          <a:p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5" name="Freeform 1"/>
          <p:cNvSpPr>
            <a:spLocks noChangeArrowheads="1"/>
          </p:cNvSpPr>
          <p:nvPr/>
        </p:nvSpPr>
        <p:spPr bwMode="auto">
          <a:xfrm>
            <a:off x="5111971" y="1175544"/>
            <a:ext cx="1234579" cy="1453974"/>
          </a:xfrm>
          <a:custGeom>
            <a:avLst/>
            <a:gdLst>
              <a:gd name="T0" fmla="*/ 5375 w 5376"/>
              <a:gd name="T1" fmla="*/ 4031 h 4751"/>
              <a:gd name="T2" fmla="*/ 5375 w 5376"/>
              <a:gd name="T3" fmla="*/ 4031 h 4751"/>
              <a:gd name="T4" fmla="*/ 781 w 5376"/>
              <a:gd name="T5" fmla="*/ 4094 h 4751"/>
              <a:gd name="T6" fmla="*/ 719 w 5376"/>
              <a:gd name="T7" fmla="*/ 0 h 4751"/>
              <a:gd name="T8" fmla="*/ 5375 w 5376"/>
              <a:gd name="T9" fmla="*/ 0 h 4751"/>
              <a:gd name="T10" fmla="*/ 5375 w 5376"/>
              <a:gd name="T11" fmla="*/ 4031 h 47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76" h="4751">
                <a:moveTo>
                  <a:pt x="5375" y="4031"/>
                </a:moveTo>
                <a:lnTo>
                  <a:pt x="5375" y="4031"/>
                </a:lnTo>
                <a:cubicBezTo>
                  <a:pt x="4562" y="4031"/>
                  <a:pt x="1500" y="4750"/>
                  <a:pt x="781" y="4094"/>
                </a:cubicBezTo>
                <a:cubicBezTo>
                  <a:pt x="0" y="3344"/>
                  <a:pt x="719" y="594"/>
                  <a:pt x="719" y="0"/>
                </a:cubicBezTo>
                <a:cubicBezTo>
                  <a:pt x="5375" y="0"/>
                  <a:pt x="5375" y="0"/>
                  <a:pt x="5375" y="0"/>
                </a:cubicBezTo>
                <a:lnTo>
                  <a:pt x="5375" y="4031"/>
                </a:lnTo>
              </a:path>
            </a:pathLst>
          </a:custGeom>
          <a:solidFill>
            <a:schemeClr val="bg1">
              <a:lumMod val="75000"/>
            </a:schemeClr>
          </a:solidFill>
          <a:ln w="12700" cmpd="sng">
            <a:solidFill>
              <a:srgbClr val="FFFFFF"/>
            </a:solidFill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Freeform 2"/>
          <p:cNvSpPr>
            <a:spLocks noChangeArrowheads="1"/>
          </p:cNvSpPr>
          <p:nvPr/>
        </p:nvSpPr>
        <p:spPr bwMode="auto">
          <a:xfrm>
            <a:off x="3942207" y="1175544"/>
            <a:ext cx="2404342" cy="2984900"/>
          </a:xfrm>
          <a:custGeom>
            <a:avLst/>
            <a:gdLst>
              <a:gd name="T0" fmla="*/ 5874 w 10469"/>
              <a:gd name="T1" fmla="*/ 4094 h 9750"/>
              <a:gd name="T2" fmla="*/ 5874 w 10469"/>
              <a:gd name="T3" fmla="*/ 4094 h 9750"/>
              <a:gd name="T4" fmla="*/ 5812 w 10469"/>
              <a:gd name="T5" fmla="*/ 0 h 9750"/>
              <a:gd name="T6" fmla="*/ 1469 w 10469"/>
              <a:gd name="T7" fmla="*/ 0 h 9750"/>
              <a:gd name="T8" fmla="*/ 1563 w 10469"/>
              <a:gd name="T9" fmla="*/ 8375 h 9750"/>
              <a:gd name="T10" fmla="*/ 10468 w 10469"/>
              <a:gd name="T11" fmla="*/ 8313 h 9750"/>
              <a:gd name="T12" fmla="*/ 10468 w 10469"/>
              <a:gd name="T13" fmla="*/ 4031 h 9750"/>
              <a:gd name="T14" fmla="*/ 5874 w 10469"/>
              <a:gd name="T15" fmla="*/ 4094 h 9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469" h="9750">
                <a:moveTo>
                  <a:pt x="5874" y="4094"/>
                </a:moveTo>
                <a:lnTo>
                  <a:pt x="5874" y="4094"/>
                </a:lnTo>
                <a:cubicBezTo>
                  <a:pt x="5093" y="3344"/>
                  <a:pt x="5812" y="594"/>
                  <a:pt x="5812" y="0"/>
                </a:cubicBezTo>
                <a:cubicBezTo>
                  <a:pt x="1469" y="0"/>
                  <a:pt x="1469" y="0"/>
                  <a:pt x="1469" y="0"/>
                </a:cubicBezTo>
                <a:cubicBezTo>
                  <a:pt x="1469" y="1219"/>
                  <a:pt x="0" y="6906"/>
                  <a:pt x="1563" y="8375"/>
                </a:cubicBezTo>
                <a:cubicBezTo>
                  <a:pt x="3062" y="9749"/>
                  <a:pt x="8843" y="8313"/>
                  <a:pt x="10468" y="8313"/>
                </a:cubicBezTo>
                <a:cubicBezTo>
                  <a:pt x="10468" y="4031"/>
                  <a:pt x="10468" y="4031"/>
                  <a:pt x="10468" y="4031"/>
                </a:cubicBezTo>
                <a:cubicBezTo>
                  <a:pt x="9655" y="4031"/>
                  <a:pt x="6593" y="4750"/>
                  <a:pt x="5874" y="4094"/>
                </a:cubicBez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12700" cmpd="sng">
            <a:solidFill>
              <a:srgbClr val="FFFFFF"/>
            </a:solidFill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Freeform 3"/>
          <p:cNvSpPr>
            <a:spLocks noChangeArrowheads="1"/>
          </p:cNvSpPr>
          <p:nvPr/>
        </p:nvSpPr>
        <p:spPr bwMode="auto">
          <a:xfrm>
            <a:off x="2743075" y="1175546"/>
            <a:ext cx="3603474" cy="4525277"/>
          </a:xfrm>
          <a:custGeom>
            <a:avLst/>
            <a:gdLst>
              <a:gd name="T0" fmla="*/ 15687 w 15688"/>
              <a:gd name="T1" fmla="*/ 8313 h 14781"/>
              <a:gd name="T2" fmla="*/ 15687 w 15688"/>
              <a:gd name="T3" fmla="*/ 8313 h 14781"/>
              <a:gd name="T4" fmla="*/ 6782 w 15688"/>
              <a:gd name="T5" fmla="*/ 8375 h 14781"/>
              <a:gd name="T6" fmla="*/ 6688 w 15688"/>
              <a:gd name="T7" fmla="*/ 0 h 14781"/>
              <a:gd name="T8" fmla="*/ 2250 w 15688"/>
              <a:gd name="T9" fmla="*/ 0 h 14781"/>
              <a:gd name="T10" fmla="*/ 2375 w 15688"/>
              <a:gd name="T11" fmla="*/ 12718 h 14781"/>
              <a:gd name="T12" fmla="*/ 15687 w 15688"/>
              <a:gd name="T13" fmla="*/ 12593 h 14781"/>
              <a:gd name="T14" fmla="*/ 15687 w 15688"/>
              <a:gd name="T15" fmla="*/ 8313 h 14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688" h="14781">
                <a:moveTo>
                  <a:pt x="15687" y="8313"/>
                </a:moveTo>
                <a:lnTo>
                  <a:pt x="15687" y="8313"/>
                </a:lnTo>
                <a:cubicBezTo>
                  <a:pt x="14062" y="8313"/>
                  <a:pt x="8281" y="9749"/>
                  <a:pt x="6782" y="8375"/>
                </a:cubicBezTo>
                <a:cubicBezTo>
                  <a:pt x="5219" y="6906"/>
                  <a:pt x="6688" y="1219"/>
                  <a:pt x="6688" y="0"/>
                </a:cubicBezTo>
                <a:cubicBezTo>
                  <a:pt x="2250" y="0"/>
                  <a:pt x="2250" y="0"/>
                  <a:pt x="2250" y="0"/>
                </a:cubicBezTo>
                <a:cubicBezTo>
                  <a:pt x="2250" y="1875"/>
                  <a:pt x="0" y="10405"/>
                  <a:pt x="2375" y="12718"/>
                </a:cubicBezTo>
                <a:cubicBezTo>
                  <a:pt x="4719" y="14780"/>
                  <a:pt x="13187" y="12593"/>
                  <a:pt x="15687" y="12593"/>
                </a:cubicBezTo>
                <a:lnTo>
                  <a:pt x="15687" y="8313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12700" cmpd="sng">
            <a:solidFill>
              <a:srgbClr val="FFFFFF"/>
            </a:solidFill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Freeform 4"/>
          <p:cNvSpPr>
            <a:spLocks noChangeArrowheads="1"/>
          </p:cNvSpPr>
          <p:nvPr/>
        </p:nvSpPr>
        <p:spPr bwMode="auto">
          <a:xfrm>
            <a:off x="2305553" y="1175544"/>
            <a:ext cx="4040994" cy="5166162"/>
          </a:xfrm>
          <a:custGeom>
            <a:avLst/>
            <a:gdLst>
              <a:gd name="T0" fmla="*/ 17593 w 17594"/>
              <a:gd name="T1" fmla="*/ 12593 h 17000"/>
              <a:gd name="T2" fmla="*/ 17593 w 17594"/>
              <a:gd name="T3" fmla="*/ 12593 h 17000"/>
              <a:gd name="T4" fmla="*/ 4281 w 17594"/>
              <a:gd name="T5" fmla="*/ 12718 h 17000"/>
              <a:gd name="T6" fmla="*/ 4156 w 17594"/>
              <a:gd name="T7" fmla="*/ 0 h 17000"/>
              <a:gd name="T8" fmla="*/ 0 w 17594"/>
              <a:gd name="T9" fmla="*/ 0 h 17000"/>
              <a:gd name="T10" fmla="*/ 0 w 17594"/>
              <a:gd name="T11" fmla="*/ 16999 h 17000"/>
              <a:gd name="T12" fmla="*/ 17593 w 17594"/>
              <a:gd name="T13" fmla="*/ 16999 h 17000"/>
              <a:gd name="T14" fmla="*/ 17593 w 17594"/>
              <a:gd name="T15" fmla="*/ 12593 h 17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594" h="17000">
                <a:moveTo>
                  <a:pt x="17593" y="12593"/>
                </a:moveTo>
                <a:lnTo>
                  <a:pt x="17593" y="12593"/>
                </a:lnTo>
                <a:cubicBezTo>
                  <a:pt x="15093" y="12593"/>
                  <a:pt x="6625" y="14780"/>
                  <a:pt x="4281" y="12718"/>
                </a:cubicBezTo>
                <a:cubicBezTo>
                  <a:pt x="1906" y="10405"/>
                  <a:pt x="4156" y="1875"/>
                  <a:pt x="415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999"/>
                  <a:pt x="0" y="16999"/>
                  <a:pt x="0" y="16999"/>
                </a:cubicBezTo>
                <a:cubicBezTo>
                  <a:pt x="17593" y="16999"/>
                  <a:pt x="17593" y="16999"/>
                  <a:pt x="17593" y="16999"/>
                </a:cubicBezTo>
                <a:lnTo>
                  <a:pt x="17593" y="12593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12700" cmpd="sng">
            <a:solidFill>
              <a:srgbClr val="FFFFFF"/>
            </a:solidFill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Freeform 5"/>
          <p:cNvSpPr>
            <a:spLocks noChangeArrowheads="1"/>
          </p:cNvSpPr>
          <p:nvPr/>
        </p:nvSpPr>
        <p:spPr bwMode="auto">
          <a:xfrm>
            <a:off x="2305552" y="1175543"/>
            <a:ext cx="4040995" cy="5166163"/>
          </a:xfrm>
          <a:custGeom>
            <a:avLst/>
            <a:gdLst>
              <a:gd name="T0" fmla="*/ 17593 w 17594"/>
              <a:gd name="T1" fmla="*/ 16999 h 17000"/>
              <a:gd name="T2" fmla="*/ 0 w 17594"/>
              <a:gd name="T3" fmla="*/ 16999 h 17000"/>
              <a:gd name="T4" fmla="*/ 0 w 17594"/>
              <a:gd name="T5" fmla="*/ 0 h 17000"/>
              <a:gd name="T6" fmla="*/ 17593 w 17594"/>
              <a:gd name="T7" fmla="*/ 0 h 17000"/>
              <a:gd name="T8" fmla="*/ 17593 w 17594"/>
              <a:gd name="T9" fmla="*/ 16999 h 17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594" h="17000">
                <a:moveTo>
                  <a:pt x="17593" y="16999"/>
                </a:moveTo>
                <a:lnTo>
                  <a:pt x="0" y="16999"/>
                </a:lnTo>
                <a:lnTo>
                  <a:pt x="0" y="0"/>
                </a:lnTo>
                <a:lnTo>
                  <a:pt x="17593" y="0"/>
                </a:lnTo>
                <a:lnTo>
                  <a:pt x="17593" y="16999"/>
                </a:lnTo>
              </a:path>
            </a:pathLst>
          </a:custGeom>
          <a:noFill/>
          <a:ln w="9525" cap="flat">
            <a:solidFill>
              <a:srgbClr val="231F20"/>
            </a:solidFill>
            <a:bevel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16311" y="1043859"/>
            <a:ext cx="1244595" cy="8297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88188" y="2239115"/>
            <a:ext cx="2844775" cy="4580699"/>
          </a:xfrm>
          <a:prstGeom prst="rect">
            <a:avLst/>
          </a:prstGeom>
          <a:noFill/>
        </p:spPr>
        <p:txBody>
          <a:bodyPr wrap="square" lIns="91396" tIns="45699" rIns="91396" bIns="45699" rtlCol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600" i="1" dirty="0">
                <a:solidFill>
                  <a:srgbClr val="FF6600"/>
                </a:solidFill>
                <a:latin typeface="Arial"/>
                <a:cs typeface="Arial"/>
              </a:rPr>
              <a:t>Ruckus has a strong history of</a:t>
            </a:r>
            <a:br>
              <a:rPr lang="en-US" sz="1600" i="1" dirty="0">
                <a:solidFill>
                  <a:srgbClr val="FF6600"/>
                </a:solidFill>
                <a:latin typeface="Arial"/>
                <a:cs typeface="Arial"/>
              </a:rPr>
            </a:br>
            <a:r>
              <a:rPr lang="en-US" sz="1600" i="1" dirty="0">
                <a:solidFill>
                  <a:srgbClr val="FF6600"/>
                </a:solidFill>
                <a:latin typeface="Arial"/>
                <a:cs typeface="Arial"/>
              </a:rPr>
              <a:t> internal innovation, from </a:t>
            </a:r>
            <a:br>
              <a:rPr lang="en-US" sz="1600" i="1" dirty="0">
                <a:solidFill>
                  <a:srgbClr val="FF6600"/>
                </a:solidFill>
                <a:latin typeface="Arial"/>
                <a:cs typeface="Arial"/>
              </a:rPr>
            </a:br>
            <a:r>
              <a:rPr lang="en-US" sz="1600" i="1" dirty="0">
                <a:solidFill>
                  <a:srgbClr val="FF6600"/>
                </a:solidFill>
                <a:latin typeface="Arial"/>
                <a:cs typeface="Arial"/>
              </a:rPr>
              <a:t>pioneering </a:t>
            </a:r>
            <a:r>
              <a:rPr lang="en-US" sz="1600" i="1" dirty="0">
                <a:solidFill>
                  <a:srgbClr val="FF6600"/>
                </a:solidFill>
                <a:latin typeface="Arial"/>
                <a:cs typeface="Arial"/>
              </a:rPr>
              <a:t>wireless </a:t>
            </a:r>
            <a:r>
              <a:rPr lang="en-US" sz="1600" i="1" dirty="0">
                <a:solidFill>
                  <a:srgbClr val="FF6600"/>
                </a:solidFill>
                <a:latin typeface="Arial"/>
                <a:cs typeface="Arial"/>
              </a:rPr>
              <a:t>IPTV transport technology to various advances in antenna technology, including being </a:t>
            </a:r>
            <a:br>
              <a:rPr lang="en-US" sz="1600" i="1" dirty="0">
                <a:solidFill>
                  <a:srgbClr val="FF6600"/>
                </a:solidFill>
                <a:latin typeface="Arial"/>
                <a:cs typeface="Arial"/>
              </a:rPr>
            </a:br>
            <a:r>
              <a:rPr lang="en-US" sz="1600" i="1" dirty="0">
                <a:solidFill>
                  <a:srgbClr val="FF6600"/>
                </a:solidFill>
                <a:latin typeface="Arial"/>
                <a:cs typeface="Arial"/>
              </a:rPr>
              <a:t>an industry pioneering of adaptive antenna arrays and many other advanced RF functionalities. The company continues to add to and </a:t>
            </a:r>
            <a:br>
              <a:rPr lang="en-US" sz="1600" i="1" dirty="0">
                <a:solidFill>
                  <a:srgbClr val="FF6600"/>
                </a:solidFill>
                <a:latin typeface="Arial"/>
                <a:cs typeface="Arial"/>
              </a:rPr>
            </a:br>
            <a:r>
              <a:rPr lang="en-US" sz="1600" i="1" dirty="0">
                <a:solidFill>
                  <a:srgbClr val="FF6600"/>
                </a:solidFill>
                <a:latin typeface="Arial"/>
                <a:cs typeface="Arial"/>
              </a:rPr>
              <a:t>redefine its value proposition.</a:t>
            </a:r>
          </a:p>
          <a:p>
            <a:pPr algn="ctr">
              <a:lnSpc>
                <a:spcPts val="2520"/>
              </a:lnSpc>
            </a:pPr>
            <a:endParaRPr lang="en-US" sz="1600" i="1" dirty="0">
              <a:solidFill>
                <a:srgbClr val="FF6600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64558" y="1676186"/>
            <a:ext cx="768070" cy="1492674"/>
          </a:xfrm>
          <a:prstGeom prst="rect">
            <a:avLst/>
          </a:prstGeom>
          <a:noFill/>
        </p:spPr>
        <p:txBody>
          <a:bodyPr wrap="none" lIns="91396" tIns="45699" rIns="91396" bIns="45699" rtlCol="0">
            <a:spAutoFit/>
          </a:bodyPr>
          <a:lstStyle/>
          <a:p>
            <a:r>
              <a:rPr lang="en-US" sz="9100" dirty="0">
                <a:solidFill>
                  <a:srgbClr val="E75A02"/>
                </a:solidFill>
                <a:latin typeface="Arial Black"/>
                <a:cs typeface="Arial Black"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53628" y="4905941"/>
            <a:ext cx="1547130" cy="1492674"/>
          </a:xfrm>
          <a:prstGeom prst="rect">
            <a:avLst/>
          </a:prstGeom>
          <a:noFill/>
        </p:spPr>
        <p:txBody>
          <a:bodyPr wrap="none" lIns="91396" tIns="45699" rIns="91396" bIns="45699" rtlCol="0">
            <a:spAutoFit/>
          </a:bodyPr>
          <a:lstStyle/>
          <a:p>
            <a:r>
              <a:rPr lang="en-US" sz="9100" dirty="0">
                <a:solidFill>
                  <a:srgbClr val="E75A02"/>
                </a:solidFill>
                <a:latin typeface="Arial Black"/>
                <a:cs typeface="Arial Black"/>
              </a:rPr>
              <a:t>”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75986" y="1021700"/>
            <a:ext cx="1733078" cy="461622"/>
          </a:xfrm>
          <a:prstGeom prst="rect">
            <a:avLst/>
          </a:prstGeom>
          <a:solidFill>
            <a:srgbClr val="FFFFFF">
              <a:alpha val="64000"/>
            </a:srgbClr>
          </a:solidFill>
        </p:spPr>
        <p:txBody>
          <a:bodyPr wrap="none" lIns="91396" tIns="45699" rIns="91396" bIns="45699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cs typeface="Arial"/>
              </a:rPr>
              <a:t>2016</a:t>
            </a:r>
            <a:endParaRPr lang="en-US" sz="1200" dirty="0">
              <a:solidFill>
                <a:srgbClr val="000000"/>
              </a:solidFill>
              <a:cs typeface="Arial"/>
            </a:endParaRPr>
          </a:p>
          <a:p>
            <a:r>
              <a:rPr lang="en-US" sz="1200" dirty="0">
                <a:solidFill>
                  <a:srgbClr val="000000"/>
                </a:solidFill>
                <a:cs typeface="Arial"/>
              </a:rPr>
              <a:t>MarketScape Report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280929" y="218151"/>
            <a:ext cx="8911687" cy="1280890"/>
          </a:xfrm>
        </p:spPr>
        <p:txBody>
          <a:bodyPr/>
          <a:lstStyle/>
          <a:p>
            <a:r>
              <a:rPr lang="en-US" dirty="0"/>
              <a:t>Who’s Ruckus</a:t>
            </a:r>
          </a:p>
        </p:txBody>
      </p:sp>
      <p:sp>
        <p:nvSpPr>
          <p:cNvPr id="21" name="Oval 20"/>
          <p:cNvSpPr/>
          <p:nvPr/>
        </p:nvSpPr>
        <p:spPr bwMode="auto">
          <a:xfrm>
            <a:off x="5749056" y="1373878"/>
            <a:ext cx="499310" cy="665573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5664994" y="1708739"/>
            <a:ext cx="216671" cy="28882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5086599" y="2167939"/>
            <a:ext cx="172540" cy="229994"/>
          </a:xfrm>
          <a:prstGeom prst="ellipse">
            <a:avLst/>
          </a:prstGeom>
          <a:solidFill>
            <a:srgbClr val="F4D8A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5451552" y="2590774"/>
            <a:ext cx="106306" cy="141704"/>
          </a:xfrm>
          <a:prstGeom prst="ellipse">
            <a:avLst/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5202757" y="2618576"/>
            <a:ext cx="106306" cy="141704"/>
          </a:xfrm>
          <a:prstGeom prst="ellipse">
            <a:avLst/>
          </a:prstGeom>
          <a:solidFill>
            <a:srgbClr val="6600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4989709" y="2532837"/>
            <a:ext cx="157980" cy="210585"/>
          </a:xfrm>
          <a:prstGeom prst="ellipse">
            <a:avLst/>
          </a:prstGeom>
          <a:solidFill>
            <a:srgbClr val="008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5147689" y="2857689"/>
            <a:ext cx="106306" cy="141704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4847331" y="3120301"/>
            <a:ext cx="80741" cy="107627"/>
          </a:xfrm>
          <a:prstGeom prst="ellipse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4704419" y="3082362"/>
            <a:ext cx="80741" cy="107627"/>
          </a:xfrm>
          <a:prstGeom prst="ellipse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4816487" y="3507811"/>
            <a:ext cx="63569" cy="84736"/>
          </a:xfrm>
          <a:prstGeom prst="ellipse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4211492" y="3942786"/>
            <a:ext cx="63569" cy="84736"/>
          </a:xfrm>
          <a:prstGeom prst="ellipse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4378103" y="3951425"/>
            <a:ext cx="80741" cy="107627"/>
          </a:xfrm>
          <a:prstGeom prst="ellipse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4528800" y="4209977"/>
            <a:ext cx="63569" cy="84736"/>
          </a:xfrm>
          <a:prstGeom prst="ellipse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5438097" y="2246543"/>
            <a:ext cx="172540" cy="229994"/>
          </a:xfrm>
          <a:prstGeom prst="ellipse">
            <a:avLst/>
          </a:prstGeom>
          <a:solidFill>
            <a:srgbClr val="FF66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283077" y="1175546"/>
            <a:ext cx="8707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FFFF"/>
                </a:solidFill>
              </a:rPr>
              <a:t>Leaders</a:t>
            </a:r>
            <a:endParaRPr lang="en-US" sz="1400" b="1" dirty="0">
              <a:solidFill>
                <a:srgbClr val="FFFFFF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426709" y="1167557"/>
            <a:ext cx="1350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5F5F5F"/>
                </a:solidFill>
              </a:rPr>
              <a:t>Major Players</a:t>
            </a:r>
            <a:endParaRPr lang="en-US" sz="1400" b="1" dirty="0">
              <a:solidFill>
                <a:srgbClr val="5F5F5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364531" y="1167070"/>
            <a:ext cx="11945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Contenders</a:t>
            </a:r>
            <a:endParaRPr lang="en-US" sz="14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2305554" y="1175546"/>
            <a:ext cx="12089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Participants</a:t>
            </a:r>
            <a:endParaRPr lang="en-US" sz="14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5697185" y="1458725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1"/>
                </a:solidFill>
              </a:rPr>
              <a:t>Cisco</a:t>
            </a:r>
            <a:endParaRPr lang="en-US" sz="1200" b="1" dirty="0">
              <a:solidFill>
                <a:schemeClr val="accent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141005" y="1708741"/>
            <a:ext cx="6479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</a:rPr>
              <a:t>Aruba</a:t>
            </a:r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754879" y="2148109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BFA986"/>
                </a:solidFill>
              </a:rPr>
              <a:t>HP</a:t>
            </a:r>
            <a:endParaRPr lang="en-US" sz="1200" dirty="0">
              <a:solidFill>
                <a:srgbClr val="BFA986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272248" y="2494113"/>
            <a:ext cx="8643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008000"/>
                </a:solidFill>
              </a:rPr>
              <a:t>Motorola</a:t>
            </a:r>
            <a:endParaRPr lang="en-US" sz="1200" dirty="0">
              <a:solidFill>
                <a:srgbClr val="008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399383" y="2505624"/>
            <a:ext cx="8547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3366FF"/>
                </a:solidFill>
              </a:rPr>
              <a:t>Aerohive</a:t>
            </a:r>
            <a:endParaRPr lang="en-US" sz="1200" dirty="0">
              <a:solidFill>
                <a:srgbClr val="3366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47237" y="2662265"/>
            <a:ext cx="5645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660066"/>
                </a:solidFill>
              </a:rPr>
              <a:t>Meru</a:t>
            </a:r>
            <a:endParaRPr lang="en-US" sz="1200" dirty="0">
              <a:solidFill>
                <a:srgbClr val="660066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646551" y="4113846"/>
            <a:ext cx="8146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chemeClr val="bg2"/>
                </a:solidFill>
              </a:rPr>
              <a:t>Extricom</a:t>
            </a:r>
            <a:endParaRPr lang="en-US" sz="1200" dirty="0">
              <a:solidFill>
                <a:schemeClr val="bg2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487008" y="3845918"/>
            <a:ext cx="7312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err="1">
                <a:solidFill>
                  <a:schemeClr val="bg2"/>
                </a:solidFill>
              </a:rPr>
              <a:t>Ubiquiti</a:t>
            </a:r>
            <a:endParaRPr lang="en-US" sz="1200" dirty="0">
              <a:solidFill>
                <a:schemeClr val="bg2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449988" y="3861811"/>
            <a:ext cx="6270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D-Link</a:t>
            </a:r>
            <a:endParaRPr lang="en-US" sz="1200" dirty="0">
              <a:solidFill>
                <a:schemeClr val="bg2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117651" y="3408341"/>
            <a:ext cx="7056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2"/>
                </a:solidFill>
              </a:rPr>
              <a:t>ADTAN</a:t>
            </a:r>
            <a:endParaRPr lang="en-US" sz="1200" dirty="0">
              <a:solidFill>
                <a:schemeClr val="bg2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763469" y="3202951"/>
            <a:ext cx="8675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Enterasys</a:t>
            </a:r>
            <a:endParaRPr lang="en-US" sz="1200" dirty="0">
              <a:solidFill>
                <a:schemeClr val="bg2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997958" y="2990324"/>
            <a:ext cx="7264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2"/>
                </a:solidFill>
              </a:rPr>
              <a:t>Juniper</a:t>
            </a:r>
            <a:endParaRPr lang="en-US" sz="1200" dirty="0">
              <a:solidFill>
                <a:schemeClr val="bg2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101734" y="2964718"/>
            <a:ext cx="5068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chemeClr val="bg2"/>
                </a:solidFill>
              </a:rPr>
              <a:t>Xirus</a:t>
            </a:r>
            <a:endParaRPr lang="en-US" sz="1200" dirty="0">
              <a:solidFill>
                <a:schemeClr val="bg2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347377" y="876358"/>
            <a:ext cx="38587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1"/>
                </a:solidFill>
              </a:rPr>
              <a:t>IDC </a:t>
            </a:r>
            <a:r>
              <a:rPr lang="en-US" sz="1400" b="1" dirty="0" err="1">
                <a:solidFill>
                  <a:schemeClr val="accent1"/>
                </a:solidFill>
              </a:rPr>
              <a:t>MarketScape</a:t>
            </a:r>
            <a:r>
              <a:rPr lang="en-US" sz="1400" b="1" dirty="0">
                <a:solidFill>
                  <a:schemeClr val="accent1"/>
                </a:solidFill>
              </a:rPr>
              <a:t>: Enterprise WLAN Market</a:t>
            </a:r>
            <a:endParaRPr lang="en-US" sz="1400" b="1" dirty="0">
              <a:solidFill>
                <a:schemeClr val="accent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 rot="16200000">
            <a:off x="1575371" y="3623826"/>
            <a:ext cx="1220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Capabilities</a:t>
            </a:r>
            <a:endParaRPr lang="en-US" sz="1400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3800907" y="6085726"/>
            <a:ext cx="10502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Strategies</a:t>
            </a:r>
            <a:endParaRPr lang="en-US" sz="1400" b="1" dirty="0"/>
          </a:p>
        </p:txBody>
      </p:sp>
      <p:grpSp>
        <p:nvGrpSpPr>
          <p:cNvPr id="61" name="Group 60"/>
          <p:cNvGrpSpPr/>
          <p:nvPr/>
        </p:nvGrpSpPr>
        <p:grpSpPr>
          <a:xfrm>
            <a:off x="5648798" y="2223151"/>
            <a:ext cx="911212" cy="313011"/>
            <a:chOff x="5498296" y="2223149"/>
            <a:chExt cx="1214633" cy="313011"/>
          </a:xfrm>
        </p:grpSpPr>
        <p:sp>
          <p:nvSpPr>
            <p:cNvPr id="60" name="Pentagon 59"/>
            <p:cNvSpPr/>
            <p:nvPr/>
          </p:nvSpPr>
          <p:spPr bwMode="auto">
            <a:xfrm flipH="1">
              <a:off x="5498296" y="2223149"/>
              <a:ext cx="1120523" cy="309686"/>
            </a:xfrm>
            <a:prstGeom prst="homePlate">
              <a:avLst/>
            </a:prstGeom>
            <a:gradFill flip="none" rotWithShape="1">
              <a:gsLst>
                <a:gs pos="0">
                  <a:srgbClr val="C33600"/>
                </a:gs>
                <a:gs pos="100000">
                  <a:schemeClr val="accent2"/>
                </a:gs>
              </a:gsLst>
              <a:lin ang="168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2400000" algn="tl" rotWithShape="0">
                <a:srgbClr val="000000">
                  <a:alpha val="39000"/>
                </a:srgbClr>
              </a:outerShdw>
            </a:effectLst>
          </p:spPr>
          <p:txBody>
            <a:bodyPr vert="horz" wrap="square" lIns="121893" tIns="60947" rIns="121893" bIns="60947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18936"/>
              <a:endParaRPr lang="en-US" sz="270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562914" y="2228383"/>
              <a:ext cx="11500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RUCKUS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3" name="Footer Placeholder 62"/>
          <p:cNvSpPr>
            <a:spLocks noGrp="1"/>
          </p:cNvSpPr>
          <p:nvPr>
            <p:ph type="ftr" sz="quarter" idx="4294967295"/>
          </p:nvPr>
        </p:nvSpPr>
        <p:spPr>
          <a:xfrm>
            <a:off x="2209801" y="6569081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CORPORATE OVERVIEW</a:t>
            </a:r>
            <a:endParaRPr lang="en-US" dirty="0"/>
          </a:p>
        </p:txBody>
      </p:sp>
      <p:sp>
        <p:nvSpPr>
          <p:cNvPr id="64" name="Slide Number Placeholder 63"/>
          <p:cNvSpPr>
            <a:spLocks noGrp="1"/>
          </p:cNvSpPr>
          <p:nvPr>
            <p:ph type="sldNum" sz="quarter" idx="4294967295"/>
          </p:nvPr>
        </p:nvSpPr>
        <p:spPr>
          <a:xfrm>
            <a:off x="1547370" y="6555346"/>
            <a:ext cx="462491" cy="365125"/>
          </a:xfrm>
          <a:prstGeom prst="rect">
            <a:avLst/>
          </a:prstGeom>
        </p:spPr>
        <p:txBody>
          <a:bodyPr/>
          <a:lstStyle/>
          <a:p>
            <a:fld id="{F62BCC59-8EC1-BA46-854B-5FD0FEC4523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00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 rot="5400000">
            <a:off x="7187530" y="1783323"/>
            <a:ext cx="3335734" cy="3325091"/>
          </a:xfrm>
          <a:prstGeom prst="rect">
            <a:avLst/>
          </a:prstGeom>
          <a:noFill/>
          <a:ln w="9525" cap="flat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accent1"/>
                </a:gs>
              </a:gsLst>
              <a:lin ang="16200000" scaled="0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82124" tIns="41061" rIns="82124" bIns="41061" anchor="ctr"/>
          <a:lstStyle/>
          <a:p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547370" y="6555346"/>
            <a:ext cx="462491" cy="365125"/>
          </a:xfrm>
          <a:prstGeom prst="rect">
            <a:avLst/>
          </a:prstGeom>
        </p:spPr>
        <p:txBody>
          <a:bodyPr/>
          <a:lstStyle/>
          <a:p>
            <a:fld id="{F62BCC59-8EC1-BA46-854B-5FD0FEC4523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21363" y="193206"/>
            <a:ext cx="8911687" cy="1280890"/>
          </a:xfrm>
        </p:spPr>
        <p:txBody>
          <a:bodyPr/>
          <a:lstStyle/>
          <a:p>
            <a:r>
              <a:rPr lang="en-US" dirty="0" smtClean="0"/>
              <a:t>The Right Platform for Your Needs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315200" y="1906985"/>
            <a:ext cx="2971800" cy="2339080"/>
          </a:xfrm>
          <a:prstGeom prst="rect">
            <a:avLst/>
          </a:prstGeom>
        </p:spPr>
        <p:txBody>
          <a:bodyPr wrap="square" lIns="121899" tIns="60949" rIns="121899" bIns="60949">
            <a:spAutoFit/>
          </a:bodyPr>
          <a:lstStyle/>
          <a:p>
            <a:pPr marL="342900" indent="-342900"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</a:pPr>
            <a:r>
              <a:rPr lang="en-US" dirty="0"/>
              <a:t>Multiple backhaul technologies</a:t>
            </a:r>
          </a:p>
          <a:p>
            <a:pPr marL="342900" indent="-342900"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</a:pPr>
            <a:r>
              <a:rPr lang="en-US" dirty="0"/>
              <a:t>Indoor and outdoor access points</a:t>
            </a:r>
          </a:p>
          <a:p>
            <a:pPr marL="342900" indent="-342900"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</a:pPr>
            <a:r>
              <a:rPr lang="en-US" dirty="0"/>
              <a:t>On-premise and cloud controllers</a:t>
            </a:r>
          </a:p>
          <a:p>
            <a:pPr marL="342900" indent="-342900"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</a:pPr>
            <a:r>
              <a:rPr lang="en-US" dirty="0"/>
              <a:t>Progressive scalability</a:t>
            </a:r>
          </a:p>
          <a:p>
            <a:pPr marL="342900" indent="-342900"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</a:pPr>
            <a:r>
              <a:rPr lang="en-US" dirty="0"/>
              <a:t>Tunneling options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964" y="924027"/>
            <a:ext cx="5411063" cy="554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39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Flexible Deployment Options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0453687" y="6615426"/>
            <a:ext cx="217714" cy="241682"/>
          </a:xfrm>
          <a:prstGeom prst="rect">
            <a:avLst/>
          </a:prstGeom>
        </p:spPr>
        <p:txBody>
          <a:bodyPr/>
          <a:lstStyle/>
          <a:p>
            <a:fld id="{575E5171-5176-459A-806E-368F4A872CED}" type="slidenum">
              <a:rPr lang="en-US" altLang="en-US" smtClean="0"/>
              <a:pPr/>
              <a:t>5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" t="2933" r="822"/>
          <a:stretch/>
        </p:blipFill>
        <p:spPr>
          <a:xfrm>
            <a:off x="1958340" y="1174070"/>
            <a:ext cx="8275320" cy="4650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2551" y="6242928"/>
            <a:ext cx="1173485" cy="61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14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547370" y="6555346"/>
            <a:ext cx="462491" cy="365125"/>
          </a:xfrm>
          <a:prstGeom prst="rect">
            <a:avLst/>
          </a:prstGeom>
        </p:spPr>
        <p:txBody>
          <a:bodyPr/>
          <a:lstStyle/>
          <a:p>
            <a:fld id="{F62BCC59-8EC1-BA46-854B-5FD0FEC4523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4600" y="177798"/>
            <a:ext cx="8153400" cy="685800"/>
          </a:xfrm>
        </p:spPr>
        <p:txBody>
          <a:bodyPr/>
          <a:lstStyle/>
          <a:p>
            <a:r>
              <a:rPr lang="en-US" dirty="0" smtClean="0"/>
              <a:t>Solution Positioning</a:t>
            </a:r>
            <a:endParaRPr lang="en-US" dirty="0"/>
          </a:p>
        </p:txBody>
      </p:sp>
      <p:grpSp>
        <p:nvGrpSpPr>
          <p:cNvPr id="36" name="Group 35"/>
          <p:cNvGrpSpPr/>
          <p:nvPr/>
        </p:nvGrpSpPr>
        <p:grpSpPr>
          <a:xfrm>
            <a:off x="2773818" y="1905000"/>
            <a:ext cx="1284689" cy="2972630"/>
            <a:chOff x="2826334" y="2313936"/>
            <a:chExt cx="2296610" cy="2352548"/>
          </a:xfrm>
        </p:grpSpPr>
        <p:sp>
          <p:nvSpPr>
            <p:cNvPr id="37" name="Round Same Side Corner Rectangle 36"/>
            <p:cNvSpPr/>
            <p:nvPr/>
          </p:nvSpPr>
          <p:spPr bwMode="auto">
            <a:xfrm>
              <a:off x="2826334" y="2313936"/>
              <a:ext cx="2289222" cy="392593"/>
            </a:xfrm>
            <a:prstGeom prst="round2SameRect">
              <a:avLst>
                <a:gd name="adj1" fmla="val 27449"/>
                <a:gd name="adj2" fmla="val 0"/>
              </a:avLst>
            </a:prstGeom>
            <a:gradFill flip="none" rotWithShape="1">
              <a:gsLst>
                <a:gs pos="0">
                  <a:srgbClr val="C33600"/>
                </a:gs>
                <a:gs pos="100000">
                  <a:schemeClr val="accent2"/>
                </a:gs>
              </a:gsLst>
              <a:lin ang="168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Arial" charset="0"/>
                </a:rPr>
                <a:t>Small </a:t>
              </a:r>
              <a:endParaRPr lang="en-US" sz="1400" dirty="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39" name="Round Same Side Corner Rectangle 38"/>
            <p:cNvSpPr/>
            <p:nvPr/>
          </p:nvSpPr>
          <p:spPr bwMode="auto">
            <a:xfrm flipV="1">
              <a:off x="2833722" y="2556649"/>
              <a:ext cx="2289222" cy="2109835"/>
            </a:xfrm>
            <a:prstGeom prst="round2SameRect">
              <a:avLst>
                <a:gd name="adj1" fmla="val 5175"/>
                <a:gd name="adj2" fmla="val 0"/>
              </a:avLst>
            </a:prstGeom>
            <a:gradFill flip="none" rotWithShape="1">
              <a:gsLst>
                <a:gs pos="0">
                  <a:srgbClr val="59B7D9">
                    <a:gamma/>
                    <a:shade val="46275"/>
                    <a:invGamma/>
                    <a:alpha val="0"/>
                  </a:srgbClr>
                </a:gs>
                <a:gs pos="50000">
                  <a:schemeClr val="accent1">
                    <a:alpha val="15000"/>
                  </a:schemeClr>
                </a:gs>
                <a:gs pos="100000">
                  <a:srgbClr val="59B7D9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  <a:tileRect/>
            </a:gradFill>
            <a:ln w="9525" cap="flat" cmpd="sng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16200000" scaled="0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82124" tIns="41061" rIns="82124" bIns="41061" anchor="ctr"/>
            <a:lstStyle/>
            <a:p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126688" y="934064"/>
            <a:ext cx="2422474" cy="3949677"/>
            <a:chOff x="9173760" y="1110985"/>
            <a:chExt cx="2289223" cy="3949677"/>
          </a:xfrm>
        </p:grpSpPr>
        <p:sp>
          <p:nvSpPr>
            <p:cNvPr id="69" name="Round Same Side Corner Rectangle 68"/>
            <p:cNvSpPr/>
            <p:nvPr/>
          </p:nvSpPr>
          <p:spPr bwMode="auto">
            <a:xfrm flipV="1">
              <a:off x="9173760" y="1503577"/>
              <a:ext cx="2289222" cy="3557085"/>
            </a:xfrm>
            <a:prstGeom prst="round2SameRect">
              <a:avLst>
                <a:gd name="adj1" fmla="val 5175"/>
                <a:gd name="adj2" fmla="val 0"/>
              </a:avLst>
            </a:prstGeom>
            <a:gradFill flip="none" rotWithShape="1">
              <a:gsLst>
                <a:gs pos="0">
                  <a:srgbClr val="59B7D9">
                    <a:gamma/>
                    <a:shade val="46275"/>
                    <a:invGamma/>
                    <a:alpha val="0"/>
                  </a:srgbClr>
                </a:gs>
                <a:gs pos="50000">
                  <a:schemeClr val="accent1">
                    <a:alpha val="15000"/>
                  </a:schemeClr>
                </a:gs>
                <a:gs pos="100000">
                  <a:srgbClr val="59B7D9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  <a:tileRect/>
            </a:gradFill>
            <a:ln w="9525" cap="flat" cmpd="sng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16200000" scaled="0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82124" tIns="41061" rIns="82124" bIns="41061" anchor="ctr"/>
            <a:lstStyle/>
            <a:p>
              <a:endParaRPr lang="en-US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74" name="Picture 73" descr="SmartCell200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0052" y="1692662"/>
              <a:ext cx="899477" cy="696766"/>
            </a:xfrm>
            <a:prstGeom prst="rect">
              <a:avLst/>
            </a:prstGeom>
          </p:spPr>
        </p:pic>
        <p:sp>
          <p:nvSpPr>
            <p:cNvPr id="72" name="Round Same Side Corner Rectangle 71"/>
            <p:cNvSpPr/>
            <p:nvPr/>
          </p:nvSpPr>
          <p:spPr bwMode="auto">
            <a:xfrm>
              <a:off x="9173761" y="1110985"/>
              <a:ext cx="2289222" cy="392593"/>
            </a:xfrm>
            <a:prstGeom prst="round2SameRect">
              <a:avLst>
                <a:gd name="adj1" fmla="val 27449"/>
                <a:gd name="adj2" fmla="val 0"/>
              </a:avLst>
            </a:prstGeom>
            <a:gradFill flip="none" rotWithShape="1">
              <a:gsLst>
                <a:gs pos="0">
                  <a:srgbClr val="C33600"/>
                </a:gs>
                <a:gs pos="100000">
                  <a:schemeClr val="accent2"/>
                </a:gs>
              </a:gsLst>
              <a:lin ang="168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b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Arial" charset="0"/>
                </a:rPr>
                <a:t>Very Large</a:t>
              </a:r>
              <a:endParaRPr lang="en-US" sz="1400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670814" y="1184874"/>
            <a:ext cx="2394150" cy="3698867"/>
            <a:chOff x="4214651" y="3239015"/>
            <a:chExt cx="2658019" cy="3698867"/>
          </a:xfrm>
        </p:grpSpPr>
        <p:sp>
          <p:nvSpPr>
            <p:cNvPr id="38" name="Round Same Side Corner Rectangle 37"/>
            <p:cNvSpPr/>
            <p:nvPr/>
          </p:nvSpPr>
          <p:spPr bwMode="auto">
            <a:xfrm flipV="1">
              <a:off x="4214651" y="3719525"/>
              <a:ext cx="2658019" cy="3218357"/>
            </a:xfrm>
            <a:prstGeom prst="round2SameRect">
              <a:avLst>
                <a:gd name="adj1" fmla="val 5175"/>
                <a:gd name="adj2" fmla="val 0"/>
              </a:avLst>
            </a:prstGeom>
            <a:gradFill flip="none" rotWithShape="1">
              <a:gsLst>
                <a:gs pos="0">
                  <a:srgbClr val="59B7D9">
                    <a:gamma/>
                    <a:shade val="46275"/>
                    <a:invGamma/>
                    <a:alpha val="0"/>
                  </a:srgbClr>
                </a:gs>
                <a:gs pos="50000">
                  <a:schemeClr val="accent1">
                    <a:alpha val="15000"/>
                  </a:schemeClr>
                </a:gs>
                <a:gs pos="100000">
                  <a:srgbClr val="59B7D9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  <a:tileRect/>
            </a:gradFill>
            <a:ln w="9525" cap="flat" cmpd="sng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16200000" scaled="0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82124" tIns="41061" rIns="82124" bIns="41061" anchor="ctr"/>
            <a:lstStyle/>
            <a:p>
              <a:endParaRPr lang="en-US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4537252" y="3748315"/>
              <a:ext cx="1574974" cy="884959"/>
              <a:chOff x="3757995" y="1123303"/>
              <a:chExt cx="1574974" cy="884959"/>
            </a:xfrm>
          </p:grpSpPr>
          <p:pic>
            <p:nvPicPr>
              <p:cNvPr id="5" name="Picture 4" descr="SZ100_Front.png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38430" y="1123303"/>
                <a:ext cx="1092814" cy="574372"/>
              </a:xfrm>
              <a:prstGeom prst="rect">
                <a:avLst/>
              </a:prstGeom>
            </p:spPr>
          </p:pic>
          <p:sp>
            <p:nvSpPr>
              <p:cNvPr id="24" name="TextBox 16"/>
              <p:cNvSpPr txBox="1">
                <a:spLocks noChangeArrowheads="1"/>
              </p:cNvSpPr>
              <p:nvPr/>
            </p:nvSpPr>
            <p:spPr bwMode="auto">
              <a:xfrm>
                <a:off x="3757995" y="1638930"/>
                <a:ext cx="157497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177800" indent="-1778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marL="0" indent="0" algn="ctr" eaLnBrk="0" fontAlgn="base" hangingPunct="0">
                  <a:spcBef>
                    <a:spcPct val="0"/>
                  </a:spcBef>
                  <a:spcAft>
                    <a:spcPts val="600"/>
                  </a:spcAft>
                  <a:tabLst>
                    <a:tab pos="968375" algn="l"/>
                  </a:tabLst>
                </a:pPr>
                <a:r>
                  <a:rPr lang="en-US" sz="1800" b="1" dirty="0">
                    <a:solidFill>
                      <a:srgbClr val="FF6600"/>
                    </a:solidFill>
                    <a:latin typeface="Arial"/>
                  </a:rPr>
                  <a:t>SZ 100</a:t>
                </a:r>
                <a:endParaRPr lang="en-US" sz="11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41" name="Round Same Side Corner Rectangle 40"/>
            <p:cNvSpPr/>
            <p:nvPr/>
          </p:nvSpPr>
          <p:spPr bwMode="auto">
            <a:xfrm>
              <a:off x="4216745" y="3239015"/>
              <a:ext cx="2645953" cy="392593"/>
            </a:xfrm>
            <a:prstGeom prst="round2SameRect">
              <a:avLst>
                <a:gd name="adj1" fmla="val 27449"/>
                <a:gd name="adj2" fmla="val 0"/>
              </a:avLst>
            </a:prstGeom>
            <a:gradFill flip="none" rotWithShape="1">
              <a:gsLst>
                <a:gs pos="0">
                  <a:srgbClr val="C33600"/>
                </a:gs>
                <a:gs pos="100000">
                  <a:schemeClr val="accent2"/>
                </a:gs>
              </a:gsLst>
              <a:lin ang="168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b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Arial" charset="0"/>
                </a:rPr>
                <a:t>Medium to Large</a:t>
              </a:r>
              <a:endParaRPr lang="en-US" sz="1400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4082862" y="1828801"/>
            <a:ext cx="1525486" cy="3070547"/>
            <a:chOff x="527552" y="3376083"/>
            <a:chExt cx="2289222" cy="2997351"/>
          </a:xfrm>
        </p:grpSpPr>
        <p:grpSp>
          <p:nvGrpSpPr>
            <p:cNvPr id="44" name="Group 43"/>
            <p:cNvGrpSpPr/>
            <p:nvPr/>
          </p:nvGrpSpPr>
          <p:grpSpPr>
            <a:xfrm>
              <a:off x="527552" y="3376083"/>
              <a:ext cx="2289222" cy="2997351"/>
              <a:chOff x="2826334" y="2313936"/>
              <a:chExt cx="2289222" cy="2997351"/>
            </a:xfrm>
          </p:grpSpPr>
          <p:sp>
            <p:nvSpPr>
              <p:cNvPr id="47" name="Round Same Side Corner Rectangle 46"/>
              <p:cNvSpPr/>
              <p:nvPr/>
            </p:nvSpPr>
            <p:spPr bwMode="auto">
              <a:xfrm>
                <a:off x="2826334" y="2313936"/>
                <a:ext cx="2289222" cy="392593"/>
              </a:xfrm>
              <a:prstGeom prst="round2SameRect">
                <a:avLst>
                  <a:gd name="adj1" fmla="val 27449"/>
                  <a:gd name="adj2" fmla="val 0"/>
                </a:avLst>
              </a:prstGeom>
              <a:gradFill flip="none" rotWithShape="1">
                <a:gsLst>
                  <a:gs pos="0">
                    <a:srgbClr val="C33600"/>
                  </a:gs>
                  <a:gs pos="100000">
                    <a:schemeClr val="accent2"/>
                  </a:gs>
                </a:gsLst>
                <a:lin ang="16800000" scaled="0"/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  <a:latin typeface="Arial" charset="0"/>
                  </a:rPr>
                  <a:t>Small to Medium </a:t>
                </a:r>
                <a:endParaRPr lang="en-US" sz="1200" dirty="0">
                  <a:solidFill>
                    <a:schemeClr val="bg1"/>
                  </a:solidFill>
                  <a:latin typeface="Arial" charset="0"/>
                </a:endParaRPr>
              </a:p>
            </p:txBody>
          </p:sp>
          <p:sp>
            <p:nvSpPr>
              <p:cNvPr id="48" name="Round Same Side Corner Rectangle 47"/>
              <p:cNvSpPr/>
              <p:nvPr/>
            </p:nvSpPr>
            <p:spPr bwMode="auto">
              <a:xfrm flipV="1">
                <a:off x="2826334" y="2706528"/>
                <a:ext cx="2289222" cy="2604759"/>
              </a:xfrm>
              <a:prstGeom prst="round2SameRect">
                <a:avLst>
                  <a:gd name="adj1" fmla="val 5175"/>
                  <a:gd name="adj2" fmla="val 0"/>
                </a:avLst>
              </a:prstGeom>
              <a:gradFill flip="none" rotWithShape="1">
                <a:gsLst>
                  <a:gs pos="0">
                    <a:srgbClr val="59B7D9">
                      <a:gamma/>
                      <a:shade val="46275"/>
                      <a:invGamma/>
                      <a:alpha val="0"/>
                    </a:srgbClr>
                  </a:gs>
                  <a:gs pos="50000">
                    <a:schemeClr val="accent1">
                      <a:alpha val="15000"/>
                    </a:schemeClr>
                  </a:gs>
                  <a:gs pos="100000">
                    <a:srgbClr val="59B7D9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  <a:tileRect/>
              </a:gradFill>
              <a:ln w="9525" cap="flat" cmpd="sng"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  <a:tileRect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82124" tIns="41061" rIns="82124" bIns="41061" anchor="ctr"/>
              <a:lstStyle/>
              <a:p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</p:grpSp>
        <p:pic>
          <p:nvPicPr>
            <p:cNvPr id="46" name="Picture 45" descr="ZD1200_Front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7240" y="4065943"/>
              <a:ext cx="1143825" cy="518408"/>
            </a:xfrm>
            <a:prstGeom prst="rect">
              <a:avLst/>
            </a:prstGeom>
          </p:spPr>
        </p:pic>
      </p:grpSp>
      <p:cxnSp>
        <p:nvCxnSpPr>
          <p:cNvPr id="51" name="Straight Connector 50"/>
          <p:cNvCxnSpPr/>
          <p:nvPr/>
        </p:nvCxnSpPr>
        <p:spPr bwMode="auto">
          <a:xfrm>
            <a:off x="5672700" y="3734242"/>
            <a:ext cx="239226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5" name="TextBox 16"/>
          <p:cNvSpPr txBox="1">
            <a:spLocks noChangeArrowheads="1"/>
          </p:cNvSpPr>
          <p:nvPr/>
        </p:nvSpPr>
        <p:spPr bwMode="auto">
          <a:xfrm>
            <a:off x="8785746" y="2145268"/>
            <a:ext cx="13488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 algn="ctr" eaLnBrk="0" fontAlgn="base" hangingPunct="0">
              <a:spcBef>
                <a:spcPct val="0"/>
              </a:spcBef>
              <a:spcAft>
                <a:spcPts val="600"/>
              </a:spcAft>
              <a:tabLst>
                <a:tab pos="968375" algn="l"/>
              </a:tabLst>
            </a:pPr>
            <a:r>
              <a:rPr lang="en-US" sz="1800" b="1" dirty="0">
                <a:solidFill>
                  <a:srgbClr val="FF6600"/>
                </a:solidFill>
                <a:latin typeface="Arial"/>
              </a:rPr>
              <a:t>SCG-200</a:t>
            </a:r>
            <a:endParaRPr lang="en-US" sz="11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608" y="2438402"/>
            <a:ext cx="705108" cy="650391"/>
          </a:xfrm>
          <a:prstGeom prst="rect">
            <a:avLst/>
          </a:prstGeom>
        </p:spPr>
      </p:pic>
      <p:sp>
        <p:nvSpPr>
          <p:cNvPr id="60" name="TextBox 16"/>
          <p:cNvSpPr txBox="1">
            <a:spLocks noChangeArrowheads="1"/>
          </p:cNvSpPr>
          <p:nvPr/>
        </p:nvSpPr>
        <p:spPr bwMode="auto">
          <a:xfrm>
            <a:off x="6317884" y="3703738"/>
            <a:ext cx="175293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 algn="ctr" eaLnBrk="0" fontAlgn="base" hangingPunct="0">
              <a:spcBef>
                <a:spcPct val="0"/>
              </a:spcBef>
              <a:spcAft>
                <a:spcPts val="600"/>
              </a:spcAft>
              <a:tabLst>
                <a:tab pos="968375" algn="l"/>
              </a:tabLst>
            </a:pPr>
            <a:r>
              <a:rPr lang="en-US" sz="1400" b="1" dirty="0">
                <a:solidFill>
                  <a:srgbClr val="FF6600"/>
                </a:solidFill>
                <a:latin typeface="Arial"/>
              </a:rPr>
              <a:t>3+1 Cluster</a:t>
            </a:r>
            <a:endParaRPr lang="en-US" sz="1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5650641" y="2417694"/>
            <a:ext cx="836779" cy="1282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5F5F5F"/>
              </a:solidFill>
              <a:latin typeface="Arial"/>
            </a:endParaRPr>
          </a:p>
          <a:p>
            <a:pPr marL="0" indent="0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000" b="1" dirty="0">
                <a:solidFill>
                  <a:srgbClr val="000000"/>
                </a:solidFill>
                <a:latin typeface="Arial"/>
              </a:rPr>
              <a:t>Max APs: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  <a:p>
            <a:pPr marL="0" indent="0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000" b="1" dirty="0">
                <a:solidFill>
                  <a:srgbClr val="000000"/>
                </a:solidFill>
                <a:latin typeface="Arial"/>
              </a:rPr>
              <a:t>Clients: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  <a:p>
            <a:pPr marL="0" indent="0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000" b="1" dirty="0">
                <a:solidFill>
                  <a:srgbClr val="000000"/>
                </a:solidFill>
                <a:latin typeface="Arial"/>
              </a:rPr>
              <a:t>Capacity</a:t>
            </a:r>
            <a:r>
              <a:rPr lang="en-US" sz="1200" b="1" dirty="0">
                <a:solidFill>
                  <a:srgbClr val="000000"/>
                </a:solidFill>
                <a:latin typeface="Arial"/>
              </a:rPr>
              <a:t>:</a:t>
            </a:r>
            <a:endParaRPr lang="en-US" sz="1200" dirty="0">
              <a:solidFill>
                <a:srgbClr val="000000"/>
              </a:solidFill>
              <a:latin typeface="Arial"/>
            </a:endParaRPr>
          </a:p>
          <a:p>
            <a:pPr marL="0" indent="0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200" b="1" dirty="0">
                <a:solidFill>
                  <a:srgbClr val="000000"/>
                </a:solidFill>
                <a:latin typeface="Arial"/>
              </a:rPr>
              <a:t>Size</a:t>
            </a:r>
            <a:r>
              <a:rPr lang="en-US" sz="1200" b="1" dirty="0">
                <a:solidFill>
                  <a:srgbClr val="000000"/>
                </a:solidFill>
                <a:latin typeface="Arial"/>
              </a:rPr>
              <a:t>:</a:t>
            </a: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TextBox 62"/>
          <p:cNvSpPr txBox="1">
            <a:spLocks noChangeArrowheads="1"/>
          </p:cNvSpPr>
          <p:nvPr/>
        </p:nvSpPr>
        <p:spPr bwMode="auto">
          <a:xfrm>
            <a:off x="6415041" y="2514601"/>
            <a:ext cx="617699" cy="1233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200" dirty="0">
                <a:solidFill>
                  <a:srgbClr val="000000"/>
                </a:solidFill>
                <a:latin typeface="Arial"/>
              </a:rPr>
              <a:t>1,024</a:t>
            </a:r>
            <a:endParaRPr lang="en-US" sz="1200" dirty="0">
              <a:solidFill>
                <a:srgbClr val="000000"/>
              </a:solidFill>
              <a:latin typeface="Arial"/>
            </a:endParaRPr>
          </a:p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25,000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200" dirty="0">
                <a:solidFill>
                  <a:srgbClr val="000000"/>
                </a:solidFill>
                <a:latin typeface="Arial"/>
              </a:rPr>
              <a:t>10 Gbps</a:t>
            </a:r>
            <a:endParaRPr lang="en-US" sz="1200" dirty="0">
              <a:solidFill>
                <a:srgbClr val="000000"/>
              </a:solidFill>
              <a:latin typeface="Arial"/>
            </a:endParaRPr>
          </a:p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200" dirty="0">
                <a:solidFill>
                  <a:srgbClr val="000000"/>
                </a:solidFill>
                <a:latin typeface="Arial"/>
              </a:rPr>
              <a:t>1RU</a:t>
            </a:r>
          </a:p>
        </p:txBody>
      </p: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5638801" y="3808685"/>
            <a:ext cx="836779" cy="1038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5F5F5F"/>
              </a:solidFill>
              <a:latin typeface="Arial"/>
            </a:endParaRPr>
          </a:p>
          <a:p>
            <a:pPr marL="0" indent="0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000" b="1" dirty="0">
                <a:solidFill>
                  <a:srgbClr val="000000"/>
                </a:solidFill>
                <a:latin typeface="Arial"/>
              </a:rPr>
              <a:t>Max APs: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  <a:p>
            <a:pPr marL="0" indent="0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000" b="1" dirty="0">
                <a:solidFill>
                  <a:srgbClr val="000000"/>
                </a:solidFill>
                <a:latin typeface="Arial"/>
              </a:rPr>
              <a:t>Clients: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  <a:p>
            <a:pPr marL="0" indent="0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000" b="1" dirty="0">
                <a:solidFill>
                  <a:srgbClr val="000000"/>
                </a:solidFill>
                <a:latin typeface="Arial"/>
              </a:rPr>
              <a:t>Capacity</a:t>
            </a:r>
            <a:r>
              <a:rPr lang="en-US" sz="1000" b="1" dirty="0">
                <a:solidFill>
                  <a:srgbClr val="000000"/>
                </a:solidFill>
                <a:latin typeface="Arial"/>
              </a:rPr>
              <a:t>: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TextBox 64"/>
          <p:cNvSpPr txBox="1">
            <a:spLocks noChangeArrowheads="1"/>
          </p:cNvSpPr>
          <p:nvPr/>
        </p:nvSpPr>
        <p:spPr bwMode="auto">
          <a:xfrm>
            <a:off x="6460517" y="4072090"/>
            <a:ext cx="1159483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200" dirty="0">
                <a:solidFill>
                  <a:srgbClr val="000000"/>
                </a:solidFill>
                <a:latin typeface="Arial"/>
              </a:rPr>
              <a:t>3,000</a:t>
            </a:r>
            <a:endParaRPr lang="en-US" sz="1200" dirty="0">
              <a:solidFill>
                <a:srgbClr val="000000"/>
              </a:solidFill>
              <a:latin typeface="Arial"/>
            </a:endParaRPr>
          </a:p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200" dirty="0">
                <a:solidFill>
                  <a:srgbClr val="000000"/>
                </a:solidFill>
                <a:latin typeface="Arial"/>
              </a:rPr>
              <a:t>60,000</a:t>
            </a:r>
            <a:endParaRPr lang="en-US" sz="1200" dirty="0">
              <a:solidFill>
                <a:srgbClr val="000000"/>
              </a:solidFill>
              <a:latin typeface="Arial"/>
            </a:endParaRPr>
          </a:p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200" dirty="0">
                <a:solidFill>
                  <a:srgbClr val="000000"/>
                </a:solidFill>
                <a:latin typeface="Arial"/>
              </a:rPr>
              <a:t>30 Gbps</a:t>
            </a: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8072062" y="2412230"/>
            <a:ext cx="792459" cy="1282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5F5F5F"/>
              </a:solidFill>
              <a:latin typeface="Arial"/>
            </a:endParaRPr>
          </a:p>
          <a:p>
            <a:pPr marL="0" indent="0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000" b="1" dirty="0">
                <a:solidFill>
                  <a:srgbClr val="000000"/>
                </a:solidFill>
                <a:latin typeface="Arial"/>
              </a:rPr>
              <a:t>Max APs: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  <a:p>
            <a:pPr marL="0" indent="0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000" b="1" dirty="0">
                <a:solidFill>
                  <a:srgbClr val="000000"/>
                </a:solidFill>
                <a:latin typeface="Arial"/>
              </a:rPr>
              <a:t>Clients: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  <a:p>
            <a:pPr marL="0" indent="0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000" b="1" dirty="0">
                <a:solidFill>
                  <a:srgbClr val="000000"/>
                </a:solidFill>
                <a:latin typeface="Arial"/>
              </a:rPr>
              <a:t>Capacity</a:t>
            </a:r>
            <a:r>
              <a:rPr lang="en-US" sz="1000" b="1" dirty="0">
                <a:solidFill>
                  <a:srgbClr val="000000"/>
                </a:solidFill>
                <a:latin typeface="Arial"/>
              </a:rPr>
              <a:t>: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  <a:p>
            <a:pPr marL="0" indent="0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200" b="1" dirty="0">
                <a:solidFill>
                  <a:srgbClr val="000000"/>
                </a:solidFill>
                <a:latin typeface="Arial"/>
              </a:rPr>
              <a:t>Size</a:t>
            </a:r>
            <a:r>
              <a:rPr lang="en-US" sz="1200" b="1" dirty="0">
                <a:solidFill>
                  <a:srgbClr val="000000"/>
                </a:solidFill>
                <a:latin typeface="Arial"/>
              </a:rPr>
              <a:t>:</a:t>
            </a: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73" name="Straight Connector 72"/>
          <p:cNvCxnSpPr/>
          <p:nvPr/>
        </p:nvCxnSpPr>
        <p:spPr bwMode="auto">
          <a:xfrm>
            <a:off x="8143836" y="3747305"/>
            <a:ext cx="239226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5" name="TextBox 74"/>
          <p:cNvSpPr txBox="1">
            <a:spLocks noChangeArrowheads="1"/>
          </p:cNvSpPr>
          <p:nvPr/>
        </p:nvSpPr>
        <p:spPr bwMode="auto">
          <a:xfrm>
            <a:off x="9006458" y="2671611"/>
            <a:ext cx="1128143" cy="102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200" dirty="0">
                <a:solidFill>
                  <a:srgbClr val="000000"/>
                </a:solidFill>
                <a:latin typeface="Arial"/>
              </a:rPr>
              <a:t>10,000</a:t>
            </a:r>
            <a:endParaRPr lang="en-US" sz="1200" dirty="0">
              <a:solidFill>
                <a:srgbClr val="000000"/>
              </a:solidFill>
              <a:latin typeface="Arial"/>
            </a:endParaRPr>
          </a:p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200" dirty="0">
                <a:solidFill>
                  <a:srgbClr val="000000"/>
                </a:solidFill>
                <a:latin typeface="Arial"/>
              </a:rPr>
              <a:t>100,000</a:t>
            </a:r>
            <a:endParaRPr lang="en-US" sz="1200" dirty="0">
              <a:solidFill>
                <a:srgbClr val="000000"/>
              </a:solidFill>
              <a:latin typeface="Arial"/>
            </a:endParaRPr>
          </a:p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200" dirty="0">
                <a:solidFill>
                  <a:srgbClr val="000000"/>
                </a:solidFill>
                <a:latin typeface="Arial"/>
              </a:rPr>
              <a:t>20 Gbps</a:t>
            </a:r>
            <a:endParaRPr lang="en-US" sz="1200" dirty="0">
              <a:solidFill>
                <a:srgbClr val="000000"/>
              </a:solidFill>
              <a:latin typeface="Arial"/>
            </a:endParaRPr>
          </a:p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200" dirty="0">
                <a:solidFill>
                  <a:srgbClr val="000000"/>
                </a:solidFill>
                <a:latin typeface="Arial"/>
              </a:rPr>
              <a:t>2</a:t>
            </a:r>
            <a:r>
              <a:rPr lang="en-US" sz="1200" dirty="0">
                <a:solidFill>
                  <a:srgbClr val="000000"/>
                </a:solidFill>
                <a:latin typeface="Arial"/>
              </a:rPr>
              <a:t>RU</a:t>
            </a:r>
          </a:p>
        </p:txBody>
      </p:sp>
      <p:sp>
        <p:nvSpPr>
          <p:cNvPr id="78" name="TextBox 16"/>
          <p:cNvSpPr txBox="1">
            <a:spLocks noChangeArrowheads="1"/>
          </p:cNvSpPr>
          <p:nvPr/>
        </p:nvSpPr>
        <p:spPr bwMode="auto">
          <a:xfrm>
            <a:off x="8534070" y="3732178"/>
            <a:ext cx="175293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 algn="ctr" eaLnBrk="0" fontAlgn="base" hangingPunct="0">
              <a:spcBef>
                <a:spcPct val="0"/>
              </a:spcBef>
              <a:spcAft>
                <a:spcPts val="600"/>
              </a:spcAft>
              <a:tabLst>
                <a:tab pos="968375" algn="l"/>
              </a:tabLst>
            </a:pPr>
            <a:r>
              <a:rPr lang="en-US" sz="1400" b="1" dirty="0">
                <a:solidFill>
                  <a:srgbClr val="FF6600"/>
                </a:solidFill>
                <a:latin typeface="Arial"/>
              </a:rPr>
              <a:t>3+1 Cluster</a:t>
            </a:r>
            <a:endParaRPr lang="en-US" sz="1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8099571" y="3975810"/>
            <a:ext cx="836779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b="1" dirty="0">
              <a:solidFill>
                <a:srgbClr val="5F5F5F"/>
              </a:solidFill>
              <a:latin typeface="Arial"/>
            </a:endParaRPr>
          </a:p>
          <a:p>
            <a:pPr marL="0" indent="0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000" b="1" dirty="0">
                <a:solidFill>
                  <a:srgbClr val="000000"/>
                </a:solidFill>
                <a:latin typeface="Arial"/>
              </a:rPr>
              <a:t>Max APs: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  <a:p>
            <a:pPr marL="0" indent="0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000" b="1" dirty="0">
                <a:solidFill>
                  <a:srgbClr val="000000"/>
                </a:solidFill>
                <a:latin typeface="Arial"/>
              </a:rPr>
              <a:t>Clients: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  <a:p>
            <a:pPr marL="0" indent="0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000" b="1" dirty="0">
                <a:solidFill>
                  <a:srgbClr val="000000"/>
                </a:solidFill>
                <a:latin typeface="Arial"/>
              </a:rPr>
              <a:t>Capacity</a:t>
            </a:r>
            <a:r>
              <a:rPr lang="en-US" sz="1000" b="1" dirty="0">
                <a:solidFill>
                  <a:srgbClr val="000000"/>
                </a:solidFill>
                <a:latin typeface="Arial"/>
              </a:rPr>
              <a:t>: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TextBox 79"/>
          <p:cNvSpPr txBox="1">
            <a:spLocks noChangeArrowheads="1"/>
          </p:cNvSpPr>
          <p:nvPr/>
        </p:nvSpPr>
        <p:spPr bwMode="auto">
          <a:xfrm>
            <a:off x="8858696" y="4114800"/>
            <a:ext cx="1123834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30,000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300,000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6</a:t>
            </a:r>
            <a:r>
              <a:rPr lang="en-US" sz="1000" dirty="0">
                <a:solidFill>
                  <a:srgbClr val="000000"/>
                </a:solidFill>
                <a:latin typeface="Arial"/>
              </a:rPr>
              <a:t>0 Gbps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Round Same Side Corner Rectangle 90"/>
          <p:cNvSpPr/>
          <p:nvPr/>
        </p:nvSpPr>
        <p:spPr bwMode="auto">
          <a:xfrm flipV="1">
            <a:off x="2514600" y="4941579"/>
            <a:ext cx="8021500" cy="956546"/>
          </a:xfrm>
          <a:prstGeom prst="round2SameRect">
            <a:avLst>
              <a:gd name="adj1" fmla="val 5175"/>
              <a:gd name="adj2" fmla="val 0"/>
            </a:avLst>
          </a:prstGeom>
          <a:gradFill flip="none" rotWithShape="1">
            <a:gsLst>
              <a:gs pos="0">
                <a:srgbClr val="59B7D9">
                  <a:gamma/>
                  <a:shade val="46275"/>
                  <a:invGamma/>
                  <a:alpha val="0"/>
                </a:srgbClr>
              </a:gs>
              <a:gs pos="50000">
                <a:schemeClr val="accent1">
                  <a:alpha val="15000"/>
                </a:schemeClr>
              </a:gs>
              <a:gs pos="100000">
                <a:srgbClr val="59B7D9">
                  <a:gamma/>
                  <a:shade val="46275"/>
                  <a:invGamma/>
                  <a:alpha val="0"/>
                </a:srgbClr>
              </a:gs>
            </a:gsLst>
            <a:lin ang="5400000" scaled="1"/>
            <a:tileRect/>
          </a:gradFill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82124" tIns="41061" rIns="82124" bIns="41061" anchor="ctr"/>
          <a:lstStyle/>
          <a:p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624881" y="4942968"/>
            <a:ext cx="975117" cy="95515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69860" y="5156789"/>
            <a:ext cx="10625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Deployment Type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2" name="TextBox 16"/>
          <p:cNvSpPr txBox="1">
            <a:spLocks noChangeArrowheads="1"/>
          </p:cNvSpPr>
          <p:nvPr/>
        </p:nvSpPr>
        <p:spPr bwMode="auto">
          <a:xfrm>
            <a:off x="2681921" y="5291260"/>
            <a:ext cx="1328913" cy="502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 algn="ctr">
              <a:lnSpc>
                <a:spcPts val="1580"/>
              </a:lnSpc>
              <a:spcBef>
                <a:spcPts val="300"/>
              </a:spcBef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SMB Single-site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TextBox 16"/>
          <p:cNvSpPr txBox="1">
            <a:spLocks noChangeArrowheads="1"/>
          </p:cNvSpPr>
          <p:nvPr/>
        </p:nvSpPr>
        <p:spPr bwMode="auto">
          <a:xfrm>
            <a:off x="4082862" y="5184755"/>
            <a:ext cx="1878527" cy="54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 algn="ctr">
              <a:lnSpc>
                <a:spcPts val="1580"/>
              </a:lnSpc>
              <a:spcBef>
                <a:spcPts val="300"/>
              </a:spcBef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SMB Campus</a:t>
            </a:r>
          </a:p>
          <a:p>
            <a:pPr marL="0" indent="0" algn="ctr">
              <a:lnSpc>
                <a:spcPts val="1580"/>
              </a:lnSpc>
              <a:spcBef>
                <a:spcPts val="300"/>
              </a:spcBef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SMB Multi-site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TextBox 16"/>
          <p:cNvSpPr txBox="1">
            <a:spLocks noChangeArrowheads="1"/>
          </p:cNvSpPr>
          <p:nvPr/>
        </p:nvSpPr>
        <p:spPr bwMode="auto">
          <a:xfrm>
            <a:off x="5693250" y="5195584"/>
            <a:ext cx="2333048" cy="54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 algn="ctr">
              <a:lnSpc>
                <a:spcPts val="1580"/>
              </a:lnSpc>
              <a:spcBef>
                <a:spcPts val="300"/>
              </a:spcBef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400" dirty="0">
                <a:solidFill>
                  <a:srgbClr val="000000"/>
                </a:solidFill>
                <a:latin typeface="Arial"/>
              </a:rPr>
              <a:t>Medium to Large Campus</a:t>
            </a:r>
          </a:p>
          <a:p>
            <a:pPr marL="0" indent="0" algn="ctr">
              <a:lnSpc>
                <a:spcPts val="1580"/>
              </a:lnSpc>
              <a:spcBef>
                <a:spcPts val="300"/>
              </a:spcBef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400" dirty="0">
                <a:solidFill>
                  <a:srgbClr val="000000"/>
                </a:solidFill>
                <a:latin typeface="Arial"/>
              </a:rPr>
              <a:t>Enterprise Distributed Sites</a:t>
            </a:r>
            <a:endParaRPr lang="en-US" sz="1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TextBox 16"/>
          <p:cNvSpPr txBox="1">
            <a:spLocks noChangeArrowheads="1"/>
          </p:cNvSpPr>
          <p:nvPr/>
        </p:nvSpPr>
        <p:spPr bwMode="auto">
          <a:xfrm>
            <a:off x="8120335" y="5210575"/>
            <a:ext cx="2423169" cy="54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 algn="ctr">
              <a:lnSpc>
                <a:spcPts val="1580"/>
              </a:lnSpc>
              <a:spcBef>
                <a:spcPts val="300"/>
              </a:spcBef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SP Internal </a:t>
            </a:r>
            <a:r>
              <a:rPr lang="en-US" sz="1600" dirty="0">
                <a:solidFill>
                  <a:srgbClr val="000000"/>
                </a:solidFill>
                <a:latin typeface="Arial"/>
              </a:rPr>
              <a:t>N</a:t>
            </a:r>
            <a:r>
              <a:rPr lang="en-US" sz="1600" dirty="0">
                <a:solidFill>
                  <a:srgbClr val="000000"/>
                </a:solidFill>
                <a:latin typeface="Arial"/>
              </a:rPr>
              <a:t>etwork</a:t>
            </a:r>
          </a:p>
          <a:p>
            <a:pPr marL="0" indent="0" algn="ctr">
              <a:lnSpc>
                <a:spcPts val="1580"/>
              </a:lnSpc>
              <a:spcBef>
                <a:spcPts val="300"/>
              </a:spcBef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Managed Services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TextBox 16"/>
          <p:cNvSpPr txBox="1">
            <a:spLocks noChangeArrowheads="1"/>
          </p:cNvSpPr>
          <p:nvPr/>
        </p:nvSpPr>
        <p:spPr bwMode="auto">
          <a:xfrm>
            <a:off x="2788477" y="3557136"/>
            <a:ext cx="785649" cy="102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>
              <a:lnSpc>
                <a:spcPts val="1580"/>
              </a:lnSpc>
              <a:spcBef>
                <a:spcPts val="300"/>
              </a:spcBef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000" b="1" dirty="0">
                <a:solidFill>
                  <a:srgbClr val="000000"/>
                </a:solidFill>
                <a:latin typeface="Arial"/>
              </a:rPr>
              <a:t>Max APs: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  <a:p>
            <a:pPr marL="0" indent="0">
              <a:lnSpc>
                <a:spcPts val="1580"/>
              </a:lnSpc>
              <a:spcBef>
                <a:spcPts val="300"/>
              </a:spcBef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000" b="1" dirty="0">
                <a:solidFill>
                  <a:srgbClr val="000000"/>
                </a:solidFill>
                <a:latin typeface="Arial"/>
              </a:rPr>
              <a:t>Clients: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  <a:p>
            <a:pPr marL="0" indent="0">
              <a:lnSpc>
                <a:spcPts val="1580"/>
              </a:lnSpc>
              <a:spcBef>
                <a:spcPts val="300"/>
              </a:spcBef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000" b="1" dirty="0">
                <a:solidFill>
                  <a:srgbClr val="000000"/>
                </a:solidFill>
                <a:latin typeface="Arial"/>
              </a:rPr>
              <a:t>Capacity: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  <a:p>
            <a:pPr marL="0" indent="0">
              <a:lnSpc>
                <a:spcPts val="1580"/>
              </a:lnSpc>
              <a:spcBef>
                <a:spcPts val="300"/>
              </a:spcBef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000" b="1" dirty="0">
                <a:solidFill>
                  <a:srgbClr val="000000"/>
                </a:solidFill>
                <a:latin typeface="Arial"/>
              </a:rPr>
              <a:t>Size: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TextBox 16"/>
          <p:cNvSpPr txBox="1">
            <a:spLocks noChangeArrowheads="1"/>
          </p:cNvSpPr>
          <p:nvPr/>
        </p:nvSpPr>
        <p:spPr bwMode="auto">
          <a:xfrm>
            <a:off x="2796858" y="3032944"/>
            <a:ext cx="123860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 algn="ctr" eaLnBrk="0" fontAlgn="base" hangingPunct="0">
              <a:spcBef>
                <a:spcPct val="0"/>
              </a:spcBef>
              <a:spcAft>
                <a:spcPts val="600"/>
              </a:spcAft>
              <a:tabLst>
                <a:tab pos="968375" algn="l"/>
              </a:tabLst>
            </a:pPr>
            <a:r>
              <a:rPr lang="en-US" sz="1600" b="1" dirty="0">
                <a:solidFill>
                  <a:srgbClr val="FF6600"/>
                </a:solidFill>
                <a:latin typeface="Arial"/>
              </a:rPr>
              <a:t>Unleashed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TextBox 98"/>
          <p:cNvSpPr txBox="1">
            <a:spLocks noChangeArrowheads="1"/>
          </p:cNvSpPr>
          <p:nvPr/>
        </p:nvSpPr>
        <p:spPr bwMode="auto">
          <a:xfrm>
            <a:off x="3288620" y="3557136"/>
            <a:ext cx="902380" cy="1233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900" dirty="0">
                <a:solidFill>
                  <a:srgbClr val="000000"/>
                </a:solidFill>
                <a:latin typeface="Arial"/>
              </a:rPr>
              <a:t>25</a:t>
            </a:r>
            <a:endParaRPr lang="en-US" sz="900" dirty="0">
              <a:solidFill>
                <a:srgbClr val="000000"/>
              </a:solidFill>
              <a:latin typeface="Arial"/>
            </a:endParaRPr>
          </a:p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900" dirty="0">
                <a:solidFill>
                  <a:srgbClr val="000000"/>
                </a:solidFill>
                <a:latin typeface="Arial"/>
              </a:rPr>
              <a:t>512</a:t>
            </a:r>
            <a:endParaRPr lang="en-US" sz="900" dirty="0">
              <a:solidFill>
                <a:srgbClr val="000000"/>
              </a:solidFill>
              <a:latin typeface="Arial"/>
            </a:endParaRPr>
          </a:p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900" dirty="0">
                <a:solidFill>
                  <a:srgbClr val="000000"/>
                </a:solidFill>
                <a:latin typeface="Arial"/>
              </a:rPr>
              <a:t>No Tunnel</a:t>
            </a:r>
            <a:endParaRPr lang="en-US" sz="900" dirty="0">
              <a:solidFill>
                <a:srgbClr val="000000"/>
              </a:solidFill>
              <a:latin typeface="Arial"/>
            </a:endParaRPr>
          </a:p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900" dirty="0">
                <a:solidFill>
                  <a:srgbClr val="000000"/>
                </a:solidFill>
                <a:latin typeface="Arial"/>
              </a:rPr>
              <a:t>Controller-less</a:t>
            </a:r>
          </a:p>
        </p:txBody>
      </p:sp>
      <p:sp>
        <p:nvSpPr>
          <p:cNvPr id="102" name="TextBox 16"/>
          <p:cNvSpPr txBox="1">
            <a:spLocks noChangeArrowheads="1"/>
          </p:cNvSpPr>
          <p:nvPr/>
        </p:nvSpPr>
        <p:spPr bwMode="auto">
          <a:xfrm>
            <a:off x="4109889" y="3557136"/>
            <a:ext cx="785649" cy="102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>
              <a:lnSpc>
                <a:spcPts val="1580"/>
              </a:lnSpc>
              <a:spcBef>
                <a:spcPts val="300"/>
              </a:spcBef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000" b="1" dirty="0">
                <a:solidFill>
                  <a:srgbClr val="000000"/>
                </a:solidFill>
                <a:latin typeface="Arial"/>
              </a:rPr>
              <a:t>Max APs: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  <a:p>
            <a:pPr marL="0" indent="0">
              <a:lnSpc>
                <a:spcPts val="1580"/>
              </a:lnSpc>
              <a:spcBef>
                <a:spcPts val="300"/>
              </a:spcBef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000" b="1" dirty="0">
                <a:solidFill>
                  <a:srgbClr val="000000"/>
                </a:solidFill>
                <a:latin typeface="Arial"/>
              </a:rPr>
              <a:t>Clients: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  <a:p>
            <a:pPr marL="0" indent="0">
              <a:lnSpc>
                <a:spcPts val="1580"/>
              </a:lnSpc>
              <a:spcBef>
                <a:spcPts val="300"/>
              </a:spcBef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000" b="1" dirty="0">
                <a:solidFill>
                  <a:srgbClr val="000000"/>
                </a:solidFill>
                <a:latin typeface="Arial"/>
              </a:rPr>
              <a:t>Capacity: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  <a:p>
            <a:pPr marL="0" indent="0">
              <a:lnSpc>
                <a:spcPts val="1580"/>
              </a:lnSpc>
              <a:spcBef>
                <a:spcPts val="300"/>
              </a:spcBef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000" b="1" dirty="0">
                <a:solidFill>
                  <a:srgbClr val="000000"/>
                </a:solidFill>
                <a:latin typeface="Arial"/>
              </a:rPr>
              <a:t>Size: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TextBox 16"/>
          <p:cNvSpPr txBox="1">
            <a:spLocks noChangeArrowheads="1"/>
          </p:cNvSpPr>
          <p:nvPr/>
        </p:nvSpPr>
        <p:spPr bwMode="auto">
          <a:xfrm>
            <a:off x="4085138" y="3032944"/>
            <a:ext cx="15209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 algn="ctr" eaLnBrk="0" fontAlgn="base" hangingPunct="0">
              <a:spcBef>
                <a:spcPct val="0"/>
              </a:spcBef>
              <a:spcAft>
                <a:spcPts val="600"/>
              </a:spcAft>
              <a:tabLst>
                <a:tab pos="968375" algn="l"/>
              </a:tabLst>
            </a:pPr>
            <a:r>
              <a:rPr lang="en-US" sz="1800" b="1" dirty="0">
                <a:solidFill>
                  <a:srgbClr val="FF6600"/>
                </a:solidFill>
                <a:latin typeface="Arial"/>
              </a:rPr>
              <a:t>ZD 1200</a:t>
            </a:r>
            <a:endParaRPr lang="en-US" sz="11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TextBox 103"/>
          <p:cNvSpPr txBox="1">
            <a:spLocks noChangeArrowheads="1"/>
          </p:cNvSpPr>
          <p:nvPr/>
        </p:nvSpPr>
        <p:spPr bwMode="auto">
          <a:xfrm>
            <a:off x="4717378" y="3557136"/>
            <a:ext cx="918655" cy="1233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200" dirty="0">
                <a:solidFill>
                  <a:srgbClr val="000000"/>
                </a:solidFill>
                <a:latin typeface="Arial"/>
              </a:rPr>
              <a:t>75</a:t>
            </a:r>
            <a:endParaRPr lang="en-US" sz="1200" dirty="0">
              <a:solidFill>
                <a:srgbClr val="000000"/>
              </a:solidFill>
              <a:latin typeface="Arial"/>
            </a:endParaRPr>
          </a:p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200" dirty="0">
                <a:solidFill>
                  <a:srgbClr val="000000"/>
                </a:solidFill>
                <a:latin typeface="Arial"/>
              </a:rPr>
              <a:t>2000</a:t>
            </a:r>
            <a:endParaRPr lang="en-US" sz="1200" dirty="0">
              <a:solidFill>
                <a:srgbClr val="000000"/>
              </a:solidFill>
              <a:latin typeface="Arial"/>
            </a:endParaRPr>
          </a:p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200" dirty="0">
                <a:solidFill>
                  <a:srgbClr val="000000"/>
                </a:solidFill>
                <a:latin typeface="Arial"/>
              </a:rPr>
              <a:t>200 Mbps</a:t>
            </a:r>
            <a:endParaRPr lang="en-US" sz="1200" dirty="0">
              <a:solidFill>
                <a:srgbClr val="000000"/>
              </a:solidFill>
              <a:latin typeface="Arial"/>
            </a:endParaRPr>
          </a:p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1200" dirty="0">
                <a:solidFill>
                  <a:srgbClr val="000000"/>
                </a:solidFill>
                <a:latin typeface="Arial"/>
              </a:rPr>
              <a:t>Mini Desktop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87022" y="6108358"/>
            <a:ext cx="4017956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solidFill>
                  <a:schemeClr val="bg2"/>
                </a:solidFill>
              </a:rPr>
              <a:t>ZD 3K &amp; 5K continue to be available with new feature releases</a:t>
            </a:r>
            <a:endParaRPr lang="en-US" sz="1400" i="1" dirty="0">
              <a:solidFill>
                <a:schemeClr val="bg2"/>
              </a:solidFill>
            </a:endParaRPr>
          </a:p>
        </p:txBody>
      </p:sp>
      <p:grpSp>
        <p:nvGrpSpPr>
          <p:cNvPr id="67" name="Group 66"/>
          <p:cNvGrpSpPr/>
          <p:nvPr/>
        </p:nvGrpSpPr>
        <p:grpSpPr>
          <a:xfrm>
            <a:off x="1594861" y="1967948"/>
            <a:ext cx="1154332" cy="2909682"/>
            <a:chOff x="2826334" y="2313936"/>
            <a:chExt cx="2296610" cy="2352548"/>
          </a:xfrm>
        </p:grpSpPr>
        <p:sp>
          <p:nvSpPr>
            <p:cNvPr id="68" name="Round Same Side Corner Rectangle 67"/>
            <p:cNvSpPr/>
            <p:nvPr/>
          </p:nvSpPr>
          <p:spPr bwMode="auto">
            <a:xfrm>
              <a:off x="2826334" y="2313936"/>
              <a:ext cx="2289222" cy="392593"/>
            </a:xfrm>
            <a:prstGeom prst="round2SameRect">
              <a:avLst>
                <a:gd name="adj1" fmla="val 27449"/>
                <a:gd name="adj2" fmla="val 0"/>
              </a:avLst>
            </a:prstGeom>
            <a:gradFill flip="none" rotWithShape="1">
              <a:gsLst>
                <a:gs pos="0">
                  <a:srgbClr val="C33600"/>
                </a:gs>
                <a:gs pos="100000">
                  <a:schemeClr val="accent2"/>
                </a:gs>
              </a:gsLst>
              <a:lin ang="168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b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Arial" charset="0"/>
                </a:rPr>
                <a:t>Very Small </a:t>
              </a:r>
              <a:endParaRPr lang="en-US" sz="1400" dirty="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77" name="Round Same Side Corner Rectangle 76"/>
            <p:cNvSpPr/>
            <p:nvPr/>
          </p:nvSpPr>
          <p:spPr bwMode="auto">
            <a:xfrm flipV="1">
              <a:off x="2833722" y="2556649"/>
              <a:ext cx="2289222" cy="2109835"/>
            </a:xfrm>
            <a:prstGeom prst="round2SameRect">
              <a:avLst>
                <a:gd name="adj1" fmla="val 5175"/>
                <a:gd name="adj2" fmla="val 0"/>
              </a:avLst>
            </a:prstGeom>
            <a:gradFill flip="none" rotWithShape="1">
              <a:gsLst>
                <a:gs pos="0">
                  <a:srgbClr val="59B7D9">
                    <a:gamma/>
                    <a:shade val="46275"/>
                    <a:invGamma/>
                    <a:alpha val="0"/>
                  </a:srgbClr>
                </a:gs>
                <a:gs pos="50000">
                  <a:schemeClr val="accent1">
                    <a:alpha val="15000"/>
                  </a:schemeClr>
                </a:gs>
                <a:gs pos="100000">
                  <a:srgbClr val="59B7D9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  <a:tileRect/>
            </a:gradFill>
            <a:ln w="9525" cap="flat" cmpd="sng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16200000" scaled="0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82124" tIns="41061" rIns="82124" bIns="41061" anchor="ctr"/>
            <a:lstStyle/>
            <a:p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82" name="TextBox 16"/>
          <p:cNvSpPr txBox="1">
            <a:spLocks noChangeArrowheads="1"/>
          </p:cNvSpPr>
          <p:nvPr/>
        </p:nvSpPr>
        <p:spPr bwMode="auto">
          <a:xfrm>
            <a:off x="1607634" y="3032944"/>
            <a:ext cx="11287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 algn="ctr" eaLnBrk="0" fontAlgn="base" hangingPunct="0">
              <a:spcBef>
                <a:spcPct val="0"/>
              </a:spcBef>
              <a:spcAft>
                <a:spcPts val="600"/>
              </a:spcAft>
              <a:tabLst>
                <a:tab pos="968375" algn="l"/>
              </a:tabLst>
            </a:pPr>
            <a:r>
              <a:rPr lang="en-US" sz="1800" b="1" dirty="0" err="1">
                <a:solidFill>
                  <a:srgbClr val="FF6600"/>
                </a:solidFill>
                <a:latin typeface="Arial"/>
              </a:rPr>
              <a:t>Xclaim</a:t>
            </a:r>
            <a:endParaRPr lang="en-US" sz="11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TextBox 83"/>
          <p:cNvSpPr txBox="1">
            <a:spLocks noChangeArrowheads="1"/>
          </p:cNvSpPr>
          <p:nvPr/>
        </p:nvSpPr>
        <p:spPr bwMode="auto">
          <a:xfrm>
            <a:off x="1599697" y="3361000"/>
            <a:ext cx="1144662" cy="151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800" dirty="0">
                <a:solidFill>
                  <a:srgbClr val="000000"/>
                </a:solidFill>
                <a:latin typeface="Arial"/>
              </a:rPr>
              <a:t>Cloud-based</a:t>
            </a:r>
            <a:endParaRPr lang="en-US" sz="800" dirty="0">
              <a:solidFill>
                <a:srgbClr val="000000"/>
              </a:solidFill>
              <a:latin typeface="Arial"/>
            </a:endParaRPr>
          </a:p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800" dirty="0">
                <a:solidFill>
                  <a:srgbClr val="000000"/>
                </a:solidFill>
                <a:latin typeface="Arial"/>
              </a:rPr>
              <a:t>Highest simplicity</a:t>
            </a:r>
          </a:p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800" dirty="0">
                <a:solidFill>
                  <a:srgbClr val="000000"/>
                </a:solidFill>
                <a:latin typeface="Arial"/>
              </a:rPr>
              <a:t>Lowest cost</a:t>
            </a:r>
          </a:p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800" dirty="0">
                <a:solidFill>
                  <a:srgbClr val="000000"/>
                </a:solidFill>
                <a:latin typeface="Arial"/>
              </a:rPr>
              <a:t>Less performance</a:t>
            </a:r>
          </a:p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800" dirty="0">
                <a:solidFill>
                  <a:srgbClr val="000000"/>
                </a:solidFill>
                <a:latin typeface="Arial"/>
              </a:rPr>
              <a:t>Less control</a:t>
            </a:r>
          </a:p>
          <a:p>
            <a:pPr marL="0" indent="0" algn="ctr" eaLnBrk="0" fontAlgn="base" hangingPunct="0">
              <a:lnSpc>
                <a:spcPts val="1580"/>
              </a:lnSpc>
              <a:spcBef>
                <a:spcPts val="30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tabLst>
                <a:tab pos="1087438" algn="l"/>
              </a:tabLst>
            </a:pPr>
            <a:r>
              <a:rPr lang="en-US" sz="800" dirty="0">
                <a:solidFill>
                  <a:srgbClr val="000000"/>
                </a:solidFill>
                <a:latin typeface="Arial"/>
              </a:rPr>
              <a:t>Less support</a:t>
            </a:r>
          </a:p>
        </p:txBody>
      </p:sp>
      <p:pic>
        <p:nvPicPr>
          <p:cNvPr id="1026" name="Picture 2" descr="ttp://core0.staticworld.net/images/article/2015/01/xclaim_xi2_accesspoint-100540615-large.idg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678" y="2522217"/>
            <a:ext cx="818701" cy="601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24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</TotalTime>
  <Words>431</Words>
  <Application>Microsoft Office PowerPoint</Application>
  <PresentationFormat>Widescreen</PresentationFormat>
  <Paragraphs>149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MS PGothic</vt:lpstr>
      <vt:lpstr>MS PGothic</vt:lpstr>
      <vt:lpstr>Arial</vt:lpstr>
      <vt:lpstr>Arial Black</vt:lpstr>
      <vt:lpstr>Calibri</vt:lpstr>
      <vt:lpstr>Century Gothic</vt:lpstr>
      <vt:lpstr>Courier New</vt:lpstr>
      <vt:lpstr>Wingdings 3</vt:lpstr>
      <vt:lpstr>Wisp</vt:lpstr>
      <vt:lpstr>Ruckus Access Points</vt:lpstr>
      <vt:lpstr>Fast and Fierce</vt:lpstr>
      <vt:lpstr>Who’s Ruckus</vt:lpstr>
      <vt:lpstr>The Right Platform for Your Needs</vt:lpstr>
      <vt:lpstr>Flexible Deployment Options</vt:lpstr>
      <vt:lpstr>Solution Positioning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Ruckus Access Points</dc:title>
  <dc:creator>Li Ping</dc:creator>
  <cp:lastModifiedBy>Li Ping</cp:lastModifiedBy>
  <cp:revision>2</cp:revision>
  <dcterms:created xsi:type="dcterms:W3CDTF">2020-01-22T06:43:43Z</dcterms:created>
  <dcterms:modified xsi:type="dcterms:W3CDTF">2020-01-22T07:05:20Z</dcterms:modified>
</cp:coreProperties>
</file>